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63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8" r:id="rId23"/>
    <p:sldId id="279" r:id="rId24"/>
    <p:sldId id="276" r:id="rId25"/>
    <p:sldId id="277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FD508-B879-41C4-BC69-DF785EBE46C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674CB-7BF6-4684-B5AD-0852B440A8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Typhoid_fever" TargetMode="External"/><Relationship Id="rId3" Type="http://schemas.openxmlformats.org/officeDocument/2006/relationships/hyperlink" Target="http://en.wikipedia.org/wiki/Gram-negative" TargetMode="External"/><Relationship Id="rId7" Type="http://schemas.openxmlformats.org/officeDocument/2006/relationships/hyperlink" Target="http://en.wikipedia.org/wiki/Acute_sinusitis" TargetMode="External"/><Relationship Id="rId2" Type="http://schemas.openxmlformats.org/officeDocument/2006/relationships/hyperlink" Target="http://en.wikipedia.org/wiki/Gram-positiv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Cystitis" TargetMode="External"/><Relationship Id="rId5" Type="http://schemas.openxmlformats.org/officeDocument/2006/relationships/hyperlink" Target="http://en.wikipedia.org/wiki/Respiratory_tract_infections" TargetMode="External"/><Relationship Id="rId4" Type="http://schemas.openxmlformats.org/officeDocument/2006/relationships/hyperlink" Target="http://en.wikipedia.org/wiki/DNA_gyrase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RNA" TargetMode="External"/><Relationship Id="rId3" Type="http://schemas.openxmlformats.org/officeDocument/2006/relationships/hyperlink" Target="http://en.wikipedia.org/wiki/HIV" TargetMode="External"/><Relationship Id="rId7" Type="http://schemas.openxmlformats.org/officeDocument/2006/relationships/hyperlink" Target="http://en.wikipedia.org/wiki/DNA" TargetMode="External"/><Relationship Id="rId2" Type="http://schemas.openxmlformats.org/officeDocument/2006/relationships/hyperlink" Target="http://en.wikipedia.org/wiki/Antiretroviral_dru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Enzyme" TargetMode="External"/><Relationship Id="rId5" Type="http://schemas.openxmlformats.org/officeDocument/2006/relationships/hyperlink" Target="http://en.wikipedia.org/wiki/Reverse_transcriptase" TargetMode="External"/><Relationship Id="rId4" Type="http://schemas.openxmlformats.org/officeDocument/2006/relationships/hyperlink" Target="http://en.wikipedia.org/wiki/AIDS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Parkinson's_disease" TargetMode="External"/><Relationship Id="rId13" Type="http://schemas.openxmlformats.org/officeDocument/2006/relationships/hyperlink" Target="http://en.wikipedia.org/wiki/Disease" TargetMode="External"/><Relationship Id="rId18" Type="http://schemas.openxmlformats.org/officeDocument/2006/relationships/hyperlink" Target="http://en.wikipedia.org/wiki/Spinal_cord" TargetMode="External"/><Relationship Id="rId3" Type="http://schemas.openxmlformats.org/officeDocument/2006/relationships/hyperlink" Target="http://en.wikipedia.org/wiki/Antiviral_drug" TargetMode="External"/><Relationship Id="rId21" Type="http://schemas.openxmlformats.org/officeDocument/2006/relationships/hyperlink" Target="http://en.wikipedia.org/wiki/Behavioral_neurology" TargetMode="External"/><Relationship Id="rId7" Type="http://schemas.openxmlformats.org/officeDocument/2006/relationships/hyperlink" Target="http://en.wikipedia.org/wiki/Ion_channel" TargetMode="External"/><Relationship Id="rId12" Type="http://schemas.openxmlformats.org/officeDocument/2006/relationships/hyperlink" Target="http://en.wikipedia.org/wiki/Inflammation" TargetMode="External"/><Relationship Id="rId17" Type="http://schemas.openxmlformats.org/officeDocument/2006/relationships/hyperlink" Target="http://en.wikipedia.org/wiki/Human_brain" TargetMode="External"/><Relationship Id="rId2" Type="http://schemas.openxmlformats.org/officeDocument/2006/relationships/hyperlink" Target="http://en.wikipedia.org/wiki/Pharmaceutical_drug" TargetMode="External"/><Relationship Id="rId16" Type="http://schemas.openxmlformats.org/officeDocument/2006/relationships/hyperlink" Target="http://en.wikipedia.org/wiki/Axon" TargetMode="External"/><Relationship Id="rId20" Type="http://schemas.openxmlformats.org/officeDocument/2006/relationships/hyperlink" Target="http://en.wikipedia.org/wiki/Mental_disord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M2_protein" TargetMode="External"/><Relationship Id="rId11" Type="http://schemas.openxmlformats.org/officeDocument/2006/relationships/hyperlink" Target="http://en.wikipedia.org/wiki/Multiple_sclerosis" TargetMode="External"/><Relationship Id="rId5" Type="http://schemas.openxmlformats.org/officeDocument/2006/relationships/hyperlink" Target="http://en.wikipedia.org/wiki/Organic_compound" TargetMode="External"/><Relationship Id="rId15" Type="http://schemas.openxmlformats.org/officeDocument/2006/relationships/hyperlink" Target="http://en.wikipedia.org/wiki/Myelin" TargetMode="External"/><Relationship Id="rId10" Type="http://schemas.openxmlformats.org/officeDocument/2006/relationships/hyperlink" Target="http://en.wikipedia.org/wiki/Fatigue_(medical)" TargetMode="External"/><Relationship Id="rId19" Type="http://schemas.openxmlformats.org/officeDocument/2006/relationships/hyperlink" Target="http://en.wikipedia.org/wiki/Attention-deficit_hyperactivity_disorder" TargetMode="External"/><Relationship Id="rId4" Type="http://schemas.openxmlformats.org/officeDocument/2006/relationships/hyperlink" Target="http://en.wikipedia.org/wiki/Antiparkinsonian" TargetMode="External"/><Relationship Id="rId9" Type="http://schemas.openxmlformats.org/officeDocument/2006/relationships/hyperlink" Target="http://en.wikipedia.org/wiki/Central_nervous_system" TargetMode="External"/><Relationship Id="rId14" Type="http://schemas.openxmlformats.org/officeDocument/2006/relationships/hyperlink" Target="http://en.wikipedia.org/wiki/Fat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enicillium" TargetMode="External"/><Relationship Id="rId2" Type="http://schemas.openxmlformats.org/officeDocument/2006/relationships/hyperlink" Target="http://en.wikipedia.org/wiki/Antifungal_dru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Ringworm" TargetMode="External"/><Relationship Id="rId5" Type="http://schemas.openxmlformats.org/officeDocument/2006/relationships/hyperlink" Target="http://en.wikipedia.org/wiki/Dermatophytosis" TargetMode="External"/><Relationship Id="rId4" Type="http://schemas.openxmlformats.org/officeDocument/2006/relationships/hyperlink" Target="http://en.wikipedia.org/wiki/Microtubul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otassium" TargetMode="External"/><Relationship Id="rId2" Type="http://schemas.openxmlformats.org/officeDocument/2006/relationships/hyperlink" Target="http://en.wikipedia.org/wiki/Ergostero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Chloride" TargetMode="External"/><Relationship Id="rId5" Type="http://schemas.openxmlformats.org/officeDocument/2006/relationships/hyperlink" Target="http://en.wikipedia.org/wiki/Hydrogen" TargetMode="External"/><Relationship Id="rId4" Type="http://schemas.openxmlformats.org/officeDocument/2006/relationships/hyperlink" Target="http://en.wikipedia.org/wiki/Sodium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tandards_organization" TargetMode="External"/><Relationship Id="rId2" Type="http://schemas.openxmlformats.org/officeDocument/2006/relationships/hyperlink" Target="http://en.wikipedia.org/wiki/Nonprofi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Streptomyces_venezuelae" TargetMode="External"/><Relationship Id="rId13" Type="http://schemas.openxmlformats.org/officeDocument/2006/relationships/hyperlink" Target="http://en.wikipedia.org/wiki/Typhoid" TargetMode="External"/><Relationship Id="rId18" Type="http://schemas.openxmlformats.org/officeDocument/2006/relationships/hyperlink" Target="http://en.wikipedia.org/wiki/Neisseria_meningitidis" TargetMode="External"/><Relationship Id="rId3" Type="http://schemas.openxmlformats.org/officeDocument/2006/relationships/hyperlink" Target="http://en.wikipedia.org/wiki/Broad-spectrum_antibiotic" TargetMode="External"/><Relationship Id="rId7" Type="http://schemas.openxmlformats.org/officeDocument/2006/relationships/hyperlink" Target="http://en.wikipedia.org/wiki/Bacterium" TargetMode="External"/><Relationship Id="rId12" Type="http://schemas.openxmlformats.org/officeDocument/2006/relationships/hyperlink" Target="http://en.wikipedia.org/wiki/Ribosome" TargetMode="External"/><Relationship Id="rId17" Type="http://schemas.openxmlformats.org/officeDocument/2006/relationships/hyperlink" Target="http://en.wikipedia.org/wiki/Meningitis" TargetMode="External"/><Relationship Id="rId2" Type="http://schemas.openxmlformats.org/officeDocument/2006/relationships/hyperlink" Target="http://en.wikipedia.org/wiki/Bacteriostatic_agent" TargetMode="External"/><Relationship Id="rId16" Type="http://schemas.openxmlformats.org/officeDocument/2006/relationships/hyperlink" Target="http://en.wikipedia.org/wiki/Brain_abscess" TargetMode="External"/><Relationship Id="rId20" Type="http://schemas.openxmlformats.org/officeDocument/2006/relationships/hyperlink" Target="http://en.wikipedia.org/wiki/Haemophilus_influenza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Bacteria" TargetMode="External"/><Relationship Id="rId11" Type="http://schemas.openxmlformats.org/officeDocument/2006/relationships/hyperlink" Target="http://en.wikipedia.org/wiki/Peptidyl_transferase" TargetMode="External"/><Relationship Id="rId5" Type="http://schemas.openxmlformats.org/officeDocument/2006/relationships/hyperlink" Target="http://en.wikipedia.org/wiki/Gram-negative_bacteria" TargetMode="External"/><Relationship Id="rId15" Type="http://schemas.openxmlformats.org/officeDocument/2006/relationships/hyperlink" Target="http://en.wikipedia.org/wiki/Staphylococcus_aureus" TargetMode="External"/><Relationship Id="rId10" Type="http://schemas.openxmlformats.org/officeDocument/2006/relationships/hyperlink" Target="http://en.wikipedia.org/wiki/Protein_synthesis" TargetMode="External"/><Relationship Id="rId19" Type="http://schemas.openxmlformats.org/officeDocument/2006/relationships/hyperlink" Target="http://en.wikipedia.org/wiki/Streptococcus_pneumoniae" TargetMode="External"/><Relationship Id="rId4" Type="http://schemas.openxmlformats.org/officeDocument/2006/relationships/hyperlink" Target="http://en.wikipedia.org/wiki/Gram-positive_bacteria" TargetMode="External"/><Relationship Id="rId9" Type="http://schemas.openxmlformats.org/officeDocument/2006/relationships/hyperlink" Target="http://en.wikipedia.org/wiki/Protein_synthesis_inhibitor" TargetMode="External"/><Relationship Id="rId14" Type="http://schemas.openxmlformats.org/officeDocument/2006/relationships/hyperlink" Target="http://en.wikipedia.org/wiki/Cholera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Infective_endocarditis" TargetMode="External"/><Relationship Id="rId13" Type="http://schemas.openxmlformats.org/officeDocument/2006/relationships/hyperlink" Target="http://en.wikipedia.org/wiki/Cattle" TargetMode="External"/><Relationship Id="rId3" Type="http://schemas.openxmlformats.org/officeDocument/2006/relationships/hyperlink" Target="http://en.wikipedia.org/wiki/Streptomyces_griseus" TargetMode="External"/><Relationship Id="rId7" Type="http://schemas.openxmlformats.org/officeDocument/2006/relationships/hyperlink" Target="http://en.wikipedia.org/wiki/Tuberculosis" TargetMode="External"/><Relationship Id="rId12" Type="http://schemas.openxmlformats.org/officeDocument/2006/relationships/hyperlink" Target="http://en.wikipedia.org/wiki/Horses" TargetMode="External"/><Relationship Id="rId2" Type="http://schemas.openxmlformats.org/officeDocument/2006/relationships/hyperlink" Target="http://en.wikipedia.org/wiki/Antibioti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ormyl-methionyl-tRNA" TargetMode="External"/><Relationship Id="rId11" Type="http://schemas.openxmlformats.org/officeDocument/2006/relationships/hyperlink" Target="http://en.wikipedia.org/wiki/Gram_negative" TargetMode="External"/><Relationship Id="rId5" Type="http://schemas.openxmlformats.org/officeDocument/2006/relationships/hyperlink" Target="http://en.wikipedia.org/wiki/Protein_synthesis_inhibitor" TargetMode="External"/><Relationship Id="rId15" Type="http://schemas.openxmlformats.org/officeDocument/2006/relationships/hyperlink" Target="http://en.wikipedia.org/wiki/Algae" TargetMode="External"/><Relationship Id="rId10" Type="http://schemas.openxmlformats.org/officeDocument/2006/relationships/hyperlink" Target="http://en.wikipedia.org/wiki/Veterinary_medicine" TargetMode="External"/><Relationship Id="rId4" Type="http://schemas.openxmlformats.org/officeDocument/2006/relationships/hyperlink" Target="http://en.wikipedia.org/wiki/Intramuscular_injection" TargetMode="External"/><Relationship Id="rId9" Type="http://schemas.openxmlformats.org/officeDocument/2006/relationships/hyperlink" Target="http://en.wikipedia.org/wiki/Yersinia_pestis" TargetMode="External"/><Relationship Id="rId14" Type="http://schemas.openxmlformats.org/officeDocument/2006/relationships/hyperlink" Target="http://en.wikipedia.org/wiki/Shee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>
                <a:solidFill>
                  <a:srgbClr val="FF0000"/>
                </a:solidFill>
                <a:latin typeface="Arial Rounded MT Bold" pitchFamily="34" charset="0"/>
              </a:rPr>
              <a:t>Unit VI  </a:t>
            </a:r>
            <a:r>
              <a:rPr lang="en-US" sz="3600" b="1" dirty="0">
                <a:solidFill>
                  <a:srgbClr val="FF0000"/>
                </a:solidFill>
                <a:latin typeface="Arial Rounded MT Bold" pitchFamily="34" charset="0"/>
              </a:rPr>
              <a:t>Antimicrobial chemotherapy</a:t>
            </a:r>
            <a:r>
              <a:rPr lang="en-US" dirty="0">
                <a:latin typeface="Arial Rounded MT Bold" pitchFamily="34" charset="0"/>
              </a:rPr>
              <a:t/>
            </a:r>
            <a:br>
              <a:rPr lang="en-US" dirty="0">
                <a:latin typeface="Arial Rounded MT Bold" pitchFamily="34" charset="0"/>
              </a:rPr>
            </a:br>
            <a:endParaRPr lang="en-US" dirty="0">
              <a:latin typeface="Arial Rounded MT Bold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066800"/>
            <a:ext cx="8915400" cy="5791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3800" dirty="0">
                <a:solidFill>
                  <a:srgbClr val="000099"/>
                </a:solidFill>
                <a:latin typeface="Cambria" pitchFamily="18" charset="0"/>
              </a:rPr>
              <a:t>The term chemotherapeutic agent applies to </a:t>
            </a:r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chemical substances used for the treatment of infectious diseases or the prevention of disease.</a:t>
            </a:r>
          </a:p>
          <a:p>
            <a:pPr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Treatment of diseases using chemotherapeutic agent  is called chemotherapy.</a:t>
            </a:r>
          </a:p>
          <a:p>
            <a:pPr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There are three types </a:t>
            </a:r>
            <a:r>
              <a:rPr lang="en-US" sz="3800" dirty="0">
                <a:solidFill>
                  <a:srgbClr val="000099"/>
                </a:solidFill>
                <a:latin typeface="Cambria" pitchFamily="18" charset="0"/>
              </a:rPr>
              <a:t>of chemotherapeutic agents:-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  <a:latin typeface="Cambria" pitchFamily="18" charset="0"/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006600"/>
                </a:solidFill>
                <a:latin typeface="Cambria" pitchFamily="18" charset="0"/>
              </a:rPr>
              <a:t>  Chemotherapeutic agents: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006600"/>
                </a:solidFill>
                <a:latin typeface="Cambria" pitchFamily="18" charset="0"/>
              </a:rPr>
              <a:t>1. Antibiotics: natural products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006600"/>
                </a:solidFill>
                <a:latin typeface="Cambria" pitchFamily="18" charset="0"/>
              </a:rPr>
              <a:t>2. Semi-synthetic antibiotics: modified natural products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006600"/>
                </a:solidFill>
                <a:latin typeface="Cambria" pitchFamily="18" charset="0"/>
              </a:rPr>
              <a:t>3. Synthetic drugs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8580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000" b="1" u="sng" dirty="0" smtClean="0">
                <a:solidFill>
                  <a:srgbClr val="FF0000"/>
                </a:solidFill>
                <a:latin typeface="Cambria" pitchFamily="18" charset="0"/>
              </a:rPr>
              <a:t>Ciprofloxacin</a:t>
            </a:r>
            <a:r>
              <a:rPr lang="en-US" sz="4000" dirty="0" smtClean="0">
                <a:solidFill>
                  <a:srgbClr val="FF0000"/>
                </a:solidFill>
                <a:latin typeface="Cambria" pitchFamily="18" charset="0"/>
              </a:rPr>
              <a:t> – </a:t>
            </a:r>
          </a:p>
          <a:p>
            <a:pPr lvl="0"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Ciprofloxacin is a broad spectrum antibiotic in a group of drugs called </a:t>
            </a:r>
            <a:r>
              <a:rPr lang="en-US" sz="3800" dirty="0" err="1" smtClean="0">
                <a:solidFill>
                  <a:srgbClr val="000099"/>
                </a:solidFill>
                <a:latin typeface="Cambria" pitchFamily="18" charset="0"/>
              </a:rPr>
              <a:t>fluoroquinolones</a:t>
            </a:r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, active against both </a:t>
            </a:r>
            <a:r>
              <a:rPr lang="en-US" sz="3800" u="sng" dirty="0" smtClean="0">
                <a:solidFill>
                  <a:srgbClr val="000099"/>
                </a:solidFill>
                <a:latin typeface="Cambria" pitchFamily="18" charset="0"/>
                <a:hlinkClick r:id="rId2" tooltip="Gram-positive"/>
              </a:rPr>
              <a:t>Gram-positive</a:t>
            </a:r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 and </a:t>
            </a:r>
            <a:r>
              <a:rPr lang="en-US" sz="3800" u="sng" dirty="0" smtClean="0">
                <a:solidFill>
                  <a:srgbClr val="000099"/>
                </a:solidFill>
                <a:latin typeface="Cambria" pitchFamily="18" charset="0"/>
                <a:hlinkClick r:id="rId3" tooltip="Gram-negative"/>
              </a:rPr>
              <a:t>Gram-negative</a:t>
            </a:r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 bacteria. Ciprofloxacin is used alone or in combination with other antibacterial drugs treatment of infections. </a:t>
            </a:r>
          </a:p>
          <a:p>
            <a:pPr lvl="0" algn="just"/>
            <a:r>
              <a:rPr lang="en-US" sz="3800" b="1" u="sng" dirty="0" smtClean="0">
                <a:solidFill>
                  <a:srgbClr val="FF0000"/>
                </a:solidFill>
                <a:latin typeface="Cambria" pitchFamily="18" charset="0"/>
              </a:rPr>
              <a:t>Mode of action: </a:t>
            </a:r>
          </a:p>
          <a:p>
            <a:pPr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It functions by inhibiting </a:t>
            </a:r>
            <a:r>
              <a:rPr lang="en-US" sz="3800" u="sng" dirty="0" smtClean="0">
                <a:solidFill>
                  <a:srgbClr val="000099"/>
                </a:solidFill>
                <a:latin typeface="Cambria" pitchFamily="18" charset="0"/>
                <a:hlinkClick r:id="rId4" tooltip="DNA gyrase"/>
              </a:rPr>
              <a:t>DNA </a:t>
            </a:r>
            <a:r>
              <a:rPr lang="en-US" sz="3800" dirty="0" err="1" smtClean="0">
                <a:solidFill>
                  <a:srgbClr val="000099"/>
                </a:solidFill>
                <a:latin typeface="Cambria" pitchFamily="18" charset="0"/>
                <a:hlinkClick r:id="rId4" tooltip="DNA gyrase"/>
              </a:rPr>
              <a:t>gyrase</a:t>
            </a:r>
            <a:r>
              <a:rPr lang="en-US" sz="3800" dirty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(topoisomerase) enzymes which removes super coils formed during DNA unwinding process during DNA replication. </a:t>
            </a:r>
          </a:p>
          <a:p>
            <a:pPr lvl="0" algn="just"/>
            <a:r>
              <a:rPr lang="en-US" sz="3800" b="1" u="sng" dirty="0" smtClean="0">
                <a:solidFill>
                  <a:srgbClr val="FF0000"/>
                </a:solidFill>
                <a:latin typeface="Cambria" pitchFamily="18" charset="0"/>
              </a:rPr>
              <a:t>Clinical use: </a:t>
            </a:r>
            <a:endParaRPr lang="en-US" sz="38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lvl="0"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Ciprofloxacin is used to treat a number of infections, including </a:t>
            </a:r>
          </a:p>
          <a:p>
            <a:pPr lvl="0"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Urinary tract infections</a:t>
            </a:r>
          </a:p>
          <a:p>
            <a:pPr lvl="0" algn="just"/>
            <a:r>
              <a:rPr lang="en-US" sz="3800" u="sng" dirty="0" smtClean="0">
                <a:solidFill>
                  <a:srgbClr val="000099"/>
                </a:solidFill>
                <a:latin typeface="Cambria" pitchFamily="18" charset="0"/>
                <a:hlinkClick r:id="rId5" tooltip="Respiratory tract infections"/>
              </a:rPr>
              <a:t>Respiratory Tract Infections</a:t>
            </a:r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</a:p>
          <a:p>
            <a:pPr lvl="0"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Gastrointestinal, and abdominal infections</a:t>
            </a:r>
          </a:p>
          <a:p>
            <a:pPr lvl="0"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Acute </a:t>
            </a:r>
            <a:r>
              <a:rPr lang="en-US" sz="3800" u="sng" dirty="0" smtClean="0">
                <a:solidFill>
                  <a:srgbClr val="000099"/>
                </a:solidFill>
                <a:latin typeface="Cambria" pitchFamily="18" charset="0"/>
                <a:hlinkClick r:id="rId6" tooltip="Cystitis"/>
              </a:rPr>
              <a:t>cystitis</a:t>
            </a:r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 in females </a:t>
            </a:r>
          </a:p>
          <a:p>
            <a:pPr lvl="0"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  <a:hlinkClick r:id="rId7" tooltip="Acute sinusitis"/>
              </a:rPr>
              <a:t>Acute Sinusitis</a:t>
            </a:r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</a:p>
          <a:p>
            <a:pPr lvl="0"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Skin infections </a:t>
            </a:r>
          </a:p>
          <a:p>
            <a:pPr lvl="0"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Bone and joint infections </a:t>
            </a:r>
          </a:p>
          <a:p>
            <a:pPr lvl="0"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Infectious diarrhea </a:t>
            </a:r>
          </a:p>
          <a:p>
            <a:pPr lvl="0" algn="just"/>
            <a:r>
              <a:rPr lang="en-US" sz="3800" u="sng" dirty="0" smtClean="0">
                <a:solidFill>
                  <a:srgbClr val="000099"/>
                </a:solidFill>
                <a:latin typeface="Cambria" pitchFamily="18" charset="0"/>
                <a:hlinkClick r:id="rId8" tooltip="Typhoid fever"/>
              </a:rPr>
              <a:t>Typhoid Fever</a:t>
            </a:r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 (enteric fever) caused by </a:t>
            </a:r>
            <a:r>
              <a:rPr lang="en-US" sz="3800" i="1" dirty="0" smtClean="0">
                <a:solidFill>
                  <a:srgbClr val="000099"/>
                </a:solidFill>
                <a:latin typeface="Cambria" pitchFamily="18" charset="0"/>
              </a:rPr>
              <a:t>Salmonella </a:t>
            </a:r>
            <a:r>
              <a:rPr lang="en-US" sz="3800" i="1" dirty="0" err="1" smtClean="0">
                <a:solidFill>
                  <a:srgbClr val="000099"/>
                </a:solidFill>
                <a:latin typeface="Cambria" pitchFamily="18" charset="0"/>
              </a:rPr>
              <a:t>typhi</a:t>
            </a:r>
            <a:endParaRPr lang="en-US" sz="3800" dirty="0" smtClean="0">
              <a:solidFill>
                <a:srgbClr val="000099"/>
              </a:solidFill>
              <a:latin typeface="Cambria" pitchFamily="18" charset="0"/>
            </a:endParaRPr>
          </a:p>
          <a:p>
            <a:pPr lvl="0" algn="just"/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Cervical and urethral gonorrhea (due to </a:t>
            </a:r>
            <a:r>
              <a:rPr lang="en-US" sz="3800" i="1" dirty="0" smtClean="0">
                <a:solidFill>
                  <a:srgbClr val="000099"/>
                </a:solidFill>
                <a:latin typeface="Cambria" pitchFamily="18" charset="0"/>
              </a:rPr>
              <a:t>Neisseria</a:t>
            </a:r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sz="3800" dirty="0" err="1" smtClean="0">
                <a:solidFill>
                  <a:srgbClr val="000099"/>
                </a:solidFill>
                <a:latin typeface="Cambria" pitchFamily="18" charset="0"/>
              </a:rPr>
              <a:t>g</a:t>
            </a:r>
            <a:r>
              <a:rPr lang="en-US" sz="3800" i="1" dirty="0" err="1" smtClean="0">
                <a:solidFill>
                  <a:srgbClr val="000099"/>
                </a:solidFill>
                <a:latin typeface="Cambria" pitchFamily="18" charset="0"/>
              </a:rPr>
              <a:t>onorrhoeae</a:t>
            </a:r>
            <a:r>
              <a:rPr lang="en-US" sz="3800" dirty="0" smtClean="0">
                <a:solidFill>
                  <a:srgbClr val="000099"/>
                </a:solidFill>
                <a:latin typeface="Cambria" pitchFamily="18" charset="0"/>
              </a:rPr>
              <a:t>)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Rounded MT Bold" pitchFamily="34" charset="0"/>
              </a:rPr>
              <a:t>Antiviral agents</a:t>
            </a:r>
            <a:endParaRPr lang="en-US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</a:rPr>
              <a:t>Azidothymidine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- </a:t>
            </a:r>
          </a:p>
          <a:p>
            <a:pPr lvl="0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Azidothymidine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(AZT) also called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Zidovudine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(ZDV) is a type of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2" tooltip="Antiretroviral drug"/>
              </a:rPr>
              <a:t>antiviral drug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used for the treatment of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3" tooltip="HIV"/>
              </a:rPr>
              <a:t>HIV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/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4" tooltip="AIDS"/>
              </a:rPr>
              <a:t>AIDS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. </a:t>
            </a:r>
          </a:p>
          <a:p>
            <a:pPr lvl="0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AZT is structural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anlog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of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thymidine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.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Mechanism of action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. </a:t>
            </a:r>
          </a:p>
          <a:p>
            <a:pPr lvl="0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AZT works by inhibiting DNA synthesis. AZT inhibits the action of HIV's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5" tooltip="Reverse transcriptase"/>
              </a:rPr>
              <a:t>reverse transcriptase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6" tooltip="Enzyme"/>
              </a:rPr>
              <a:t>enzyme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that makes a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7" tooltip="DNA"/>
              </a:rPr>
              <a:t>DNA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copy from its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8" tooltip="RNA"/>
              </a:rPr>
              <a:t>RNA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. </a:t>
            </a:r>
          </a:p>
          <a:p>
            <a:pPr lvl="0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Due to structural analogy with nucleosides they are incorporated in place of nucleotide bases in the growing strands &amp; thereby block the addition of any more nucleotides to the DNA strand and stops DNA synthesis.</a:t>
            </a:r>
          </a:p>
          <a:p>
            <a:pPr lvl="0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Thus AZT inhibits HIV replication with little effect on human cells.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Clinical Use : </a:t>
            </a:r>
          </a:p>
          <a:p>
            <a:pPr lvl="0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Recently AZT has been approved for the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tratment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of AIDS infection.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r>
              <a:rPr lang="en-US" sz="4100" b="1" dirty="0" err="1" smtClean="0">
                <a:solidFill>
                  <a:srgbClr val="FF0000"/>
                </a:solidFill>
                <a:latin typeface="Cambria" pitchFamily="18" charset="0"/>
              </a:rPr>
              <a:t>Amantadine</a:t>
            </a:r>
            <a:r>
              <a:rPr lang="en-US" sz="4100" b="1" dirty="0" smtClean="0">
                <a:solidFill>
                  <a:srgbClr val="FF0000"/>
                </a:solidFill>
                <a:latin typeface="Cambria" pitchFamily="18" charset="0"/>
              </a:rPr>
              <a:t>-</a:t>
            </a:r>
            <a:r>
              <a:rPr lang="en-US" sz="4100" b="1" u="sng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endParaRPr lang="en-US" sz="4100" dirty="0" smtClean="0">
              <a:solidFill>
                <a:srgbClr val="FF0000"/>
              </a:solidFill>
              <a:latin typeface="Cambria" pitchFamily="18" charset="0"/>
            </a:endParaRPr>
          </a:p>
          <a:p>
            <a:pPr lvl="0" algn="just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Amantadine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is a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2" tooltip="Pharmaceutical drug"/>
              </a:rPr>
              <a:t>drug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that has been approved for use both as an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3" tooltip="Antiviral drug"/>
              </a:rPr>
              <a:t>antiviral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and an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  <a:hlinkClick r:id="rId4" tooltip="Antiparkinsonian"/>
              </a:rPr>
              <a:t>antiparkinsonian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drug.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It is the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5" tooltip="Organic compound"/>
              </a:rPr>
              <a:t>organic compound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1-adamantylamine.</a:t>
            </a:r>
          </a:p>
          <a:p>
            <a:pPr lvl="0" algn="just"/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Mechanism of action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 mechanism of activity involves interference with a viral protein,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6" tooltip="M2 protein"/>
              </a:rPr>
              <a:t>M2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(an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7" tooltip="Ion channel"/>
              </a:rPr>
              <a:t>ion channel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), which is required for the viral particle to become "uncoated" once taken inside a cell.</a:t>
            </a:r>
          </a:p>
          <a:p>
            <a:pPr lvl="0" algn="just"/>
            <a:r>
              <a:rPr lang="en-US" b="1" u="sng" dirty="0" smtClean="0">
                <a:solidFill>
                  <a:srgbClr val="FF0000"/>
                </a:solidFill>
                <a:latin typeface="Cambria" pitchFamily="18" charset="0"/>
              </a:rPr>
              <a:t>Clinical use</a:t>
            </a:r>
            <a:endParaRPr lang="en-US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lvl="0" algn="just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Amantadine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is used for therapy of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8" tooltip="Parkinson's disease"/>
              </a:rPr>
              <a:t>Parkinson's disease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(disorder of the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9" action="ppaction://hlinkfile" tooltip="Central nervous system"/>
              </a:rPr>
              <a:t>central nervous system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). </a:t>
            </a:r>
          </a:p>
          <a:p>
            <a:pPr lvl="0" algn="just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Amantadine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is frequently used to treat the chronic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10" tooltip="Fatigue (medical)"/>
              </a:rPr>
              <a:t>fatigue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often experienced by patients with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11" tooltip="Multiple sclerosis"/>
              </a:rPr>
              <a:t>multiple sclerosis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</a:rPr>
              <a:t> (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an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  <a:hlinkClick r:id="rId12" action="ppaction://hlinkfile" tooltip="Inflammation"/>
              </a:rPr>
              <a:t>inflammatory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  <a:hlinkClick r:id="rId13" action="ppaction://hlinkfile" tooltip="Disease"/>
              </a:rPr>
              <a:t>disease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in which the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  <a:hlinkClick r:id="rId14" action="ppaction://hlinkfile" tooltip="Fat"/>
              </a:rPr>
              <a:t>fatty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  <a:hlinkClick r:id="rId15" action="ppaction://hlinkfile" tooltip="Myelin"/>
              </a:rPr>
              <a:t>myelin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sheaths around the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  <a:hlinkClick r:id="rId16" action="ppaction://hlinkfile" tooltip="Axon"/>
              </a:rPr>
              <a:t>axons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of the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  <a:hlinkClick r:id="rId17" action="ppaction://hlinkfile" tooltip="Human brain"/>
              </a:rPr>
              <a:t>brain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and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  <a:hlinkClick r:id="rId18" action="ppaction://hlinkfile" tooltip="Spinal cord"/>
              </a:rPr>
              <a:t>spinal cord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are damaged).</a:t>
            </a:r>
          </a:p>
          <a:p>
            <a:pPr lvl="0" algn="just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Amantadine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used to treat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19" tooltip="Attention-deficit hyperactivity disorder"/>
              </a:rPr>
              <a:t>ADHD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(Attention deficit-hyperactivity disorder)  is a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20" tooltip="Mental disorder"/>
              </a:rPr>
              <a:t>mental disorder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and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21" tooltip="Behavioral neurology"/>
              </a:rPr>
              <a:t>neurobehavioral disorder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. Children with ADHD find it more difficult to focus and to complete their schoolwork.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7030A0"/>
                </a:solidFill>
                <a:latin typeface="Arial Rounded MT Bold" pitchFamily="34" charset="0"/>
              </a:rPr>
              <a:t>Antifungal agents</a:t>
            </a:r>
            <a:endParaRPr lang="en-US" dirty="0" smtClean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91600" cy="6019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200" b="1" dirty="0" smtClean="0">
                <a:solidFill>
                  <a:srgbClr val="FF0000"/>
                </a:solidFill>
                <a:latin typeface="Cambria" pitchFamily="18" charset="0"/>
              </a:rPr>
              <a:t>   </a:t>
            </a:r>
            <a:r>
              <a:rPr lang="en-US" sz="4200" b="1" dirty="0" err="1" smtClean="0">
                <a:solidFill>
                  <a:srgbClr val="7030A0"/>
                </a:solidFill>
                <a:latin typeface="Cambria" pitchFamily="18" charset="0"/>
              </a:rPr>
              <a:t>Griseofulvin</a:t>
            </a:r>
            <a:endParaRPr lang="en-US" sz="4200" b="1" dirty="0" smtClean="0">
              <a:solidFill>
                <a:srgbClr val="7030A0"/>
              </a:solidFill>
              <a:latin typeface="Cambria" pitchFamily="18" charset="0"/>
            </a:endParaRPr>
          </a:p>
          <a:p>
            <a:pPr lvl="0" algn="just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Griseofulvin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is an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2" tooltip="Antifungal drug"/>
              </a:rPr>
              <a:t>antifungal drug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produced by culture of some strains of the mold </a:t>
            </a:r>
            <a:r>
              <a:rPr lang="en-US" i="1" u="sng" dirty="0" err="1" smtClean="0">
                <a:solidFill>
                  <a:srgbClr val="000099"/>
                </a:solidFill>
                <a:latin typeface="Cambria" pitchFamily="18" charset="0"/>
                <a:hlinkClick r:id="rId3" tooltip="Penicillium"/>
              </a:rPr>
              <a:t>Penicillium</a:t>
            </a:r>
            <a:r>
              <a:rPr lang="en-US" i="1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  <a:latin typeface="Cambria" pitchFamily="18" charset="0"/>
              </a:rPr>
              <a:t>griseofulvum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.</a:t>
            </a:r>
            <a:endParaRPr lang="en-US" dirty="0" smtClean="0">
              <a:solidFill>
                <a:srgbClr val="000099"/>
              </a:solidFill>
              <a:latin typeface="Cambria" pitchFamily="18" charset="0"/>
            </a:endParaRPr>
          </a:p>
          <a:p>
            <a:pPr lvl="0" algn="just"/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Mode of action:</a:t>
            </a:r>
          </a:p>
          <a:p>
            <a:pPr algn="just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Griseofulvin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indirectly inhibits the synthesis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hyphal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cell wall of fungi by inhibiting synthesis of nucleic acid &amp; mitosis. The drug interferes with </a:t>
            </a:r>
            <a:r>
              <a:rPr lang="en-US" u="sng" dirty="0" err="1" smtClean="0">
                <a:solidFill>
                  <a:srgbClr val="000099"/>
                </a:solidFill>
                <a:latin typeface="Cambria" pitchFamily="18" charset="0"/>
                <a:hlinkClick r:id="rId4" tooltip="Microtubule"/>
              </a:rPr>
              <a:t>microtubular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activity, which is required for mitosis during the cell division process. </a:t>
            </a:r>
          </a:p>
          <a:p>
            <a:pPr lvl="0" algn="just"/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Clinical use</a:t>
            </a:r>
          </a:p>
          <a:p>
            <a:pPr lvl="0" algn="just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Griseofulvin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is used orally only for </a:t>
            </a:r>
            <a:r>
              <a:rPr lang="en-US" u="sng" dirty="0" err="1" smtClean="0">
                <a:solidFill>
                  <a:srgbClr val="000099"/>
                </a:solidFill>
                <a:latin typeface="Cambria" pitchFamily="18" charset="0"/>
                <a:hlinkClick r:id="rId5" tooltip="Dermatophytosis"/>
              </a:rPr>
              <a:t>dermatophytosis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.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Griseofulvin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is reserved for treatment involving nail, hair or large body surface.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It is used both in animals and in humans, to treat fungal infections of the skin (commonly known as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6" tooltip="Ringworm"/>
              </a:rPr>
              <a:t>ringworm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) and nails.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705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200" b="1" dirty="0" smtClean="0">
                <a:solidFill>
                  <a:srgbClr val="7030A0"/>
                </a:solidFill>
                <a:latin typeface="Cambria" pitchFamily="18" charset="0"/>
              </a:rPr>
              <a:t>    Amphotericin B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It is antifungal drug produced by </a:t>
            </a:r>
            <a:r>
              <a:rPr lang="en-US" i="1" dirty="0" err="1" smtClean="0">
                <a:solidFill>
                  <a:srgbClr val="000099"/>
                </a:solidFill>
                <a:latin typeface="Cambria" pitchFamily="18" charset="0"/>
              </a:rPr>
              <a:t>Streptomyces</a:t>
            </a:r>
            <a:r>
              <a:rPr lang="en-US" i="1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  <a:latin typeface="Cambria" pitchFamily="18" charset="0"/>
              </a:rPr>
              <a:t>nodosus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. It is fungicidal, broad spectrum drug.</a:t>
            </a:r>
          </a:p>
          <a:p>
            <a:pPr lvl="0" algn="just"/>
            <a:r>
              <a:rPr lang="en-US" u="sng" dirty="0" smtClean="0">
                <a:solidFill>
                  <a:srgbClr val="FF0000"/>
                </a:solidFill>
                <a:latin typeface="Cambria" pitchFamily="18" charset="0"/>
              </a:rPr>
              <a:t>Mode of action</a:t>
            </a:r>
            <a:endParaRPr lang="en-US" dirty="0" smtClean="0">
              <a:solidFill>
                <a:srgbClr val="FF0000"/>
              </a:solidFill>
              <a:latin typeface="Cambria" pitchFamily="18" charset="0"/>
            </a:endParaRPr>
          </a:p>
          <a:p>
            <a:pPr lvl="0" algn="just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Amphotericin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B binds with </a:t>
            </a:r>
            <a:r>
              <a:rPr lang="en-US" u="sng" dirty="0" err="1" smtClean="0">
                <a:solidFill>
                  <a:srgbClr val="000099"/>
                </a:solidFill>
                <a:latin typeface="Cambria" pitchFamily="18" charset="0"/>
                <a:hlinkClick r:id="rId2" tooltip="Ergosterol"/>
              </a:rPr>
              <a:t>ergosterol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, a component of fungal cell membranes, and forms pores in the fungal membrane (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transmembrane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channel) that leads to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monovalent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ion (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3" tooltip="Potassium"/>
              </a:rPr>
              <a:t>K</a:t>
            </a:r>
            <a:r>
              <a:rPr lang="en-US" u="sng" baseline="30000" dirty="0" smtClean="0">
                <a:solidFill>
                  <a:srgbClr val="000099"/>
                </a:solidFill>
                <a:latin typeface="Cambria" pitchFamily="18" charset="0"/>
                <a:hlinkClick r:id="rId3" tooltip="Potassium"/>
              </a:rPr>
              <a:t>+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,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4" tooltip="Sodium"/>
              </a:rPr>
              <a:t>Na</a:t>
            </a:r>
            <a:r>
              <a:rPr lang="en-US" u="sng" baseline="30000" dirty="0" smtClean="0">
                <a:solidFill>
                  <a:srgbClr val="000099"/>
                </a:solidFill>
                <a:latin typeface="Cambria" pitchFamily="18" charset="0"/>
                <a:hlinkClick r:id="rId4" tooltip="Sodium"/>
              </a:rPr>
              <a:t>+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,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5" tooltip="Hydrogen"/>
              </a:rPr>
              <a:t>H</a:t>
            </a:r>
            <a:r>
              <a:rPr lang="en-US" u="sng" baseline="30000" dirty="0" smtClean="0">
                <a:solidFill>
                  <a:srgbClr val="000099"/>
                </a:solidFill>
                <a:latin typeface="Cambria" pitchFamily="18" charset="0"/>
                <a:hlinkClick r:id="rId5" tooltip="Hydrogen"/>
              </a:rPr>
              <a:t>+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and </a:t>
            </a:r>
            <a:r>
              <a:rPr lang="en-US" u="sng" dirty="0" err="1" smtClean="0">
                <a:solidFill>
                  <a:srgbClr val="000099"/>
                </a:solidFill>
                <a:latin typeface="Cambria" pitchFamily="18" charset="0"/>
                <a:hlinkClick r:id="rId6" tooltip="Chloride"/>
              </a:rPr>
              <a:t>Cl</a:t>
            </a:r>
            <a:r>
              <a:rPr lang="en-US" u="sng" baseline="30000" dirty="0" smtClean="0">
                <a:solidFill>
                  <a:srgbClr val="000099"/>
                </a:solidFill>
                <a:latin typeface="Cambria" pitchFamily="18" charset="0"/>
                <a:hlinkClick r:id="rId6" tooltip="Chloride"/>
              </a:rPr>
              <a:t>−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) leakage, which causes fungal cell death. </a:t>
            </a:r>
          </a:p>
          <a:p>
            <a:pPr lvl="0" algn="just"/>
            <a:r>
              <a:rPr lang="en-US" u="sng" dirty="0" smtClean="0">
                <a:solidFill>
                  <a:srgbClr val="FF0000"/>
                </a:solidFill>
                <a:latin typeface="Cambria" pitchFamily="18" charset="0"/>
              </a:rPr>
              <a:t>Clinical uses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: –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Despite its toxicity, it is widely used for the treatment of systematic fungal infections like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Cryptococcosis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,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Histoplasmosis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,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Blastomycosis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,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Candidiasis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etc.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 potential side effect of drug is kidney damage.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7030A0"/>
                </a:solidFill>
                <a:latin typeface="Arial Rounded MT Bold" pitchFamily="34" charset="0"/>
              </a:rPr>
              <a:t>Antimicrobial susceptibility testing</a:t>
            </a:r>
            <a:r>
              <a:rPr lang="en-US" dirty="0" smtClean="0">
                <a:solidFill>
                  <a:srgbClr val="006600"/>
                </a:solidFill>
              </a:rPr>
              <a:t/>
            </a:r>
            <a:br>
              <a:rPr lang="en-US" dirty="0" smtClean="0">
                <a:solidFill>
                  <a:srgbClr val="006600"/>
                </a:solidFill>
              </a:rPr>
            </a:b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300" b="1" dirty="0" smtClean="0">
                <a:solidFill>
                  <a:srgbClr val="002060"/>
                </a:solidFill>
                <a:latin typeface="Cambria" pitchFamily="18" charset="0"/>
              </a:rPr>
              <a:t>Introduction to Clinical and Laboratory Standards Institute (CLSI) </a:t>
            </a:r>
            <a:endParaRPr lang="en-US" sz="3300" dirty="0" smtClean="0">
              <a:solidFill>
                <a:srgbClr val="002060"/>
              </a:solidFill>
              <a:latin typeface="Cambria" pitchFamily="18" charset="0"/>
            </a:endParaRP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Clinical and Laboratory Standards Institute (CLSI) is a global, volunteer driven, membership supported, 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hlinkClick r:id="rId2" tooltip="Nonprofit"/>
              </a:rPr>
              <a:t>nonprofit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, 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hlinkClick r:id="rId3" tooltip="Standards organization"/>
              </a:rPr>
              <a:t>standards-developing organization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.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It is located in USA. Its contact address is clinical and Laboratory Standards Institute, 950 West Valley Road, Suite 2500, Wayne, PA 19087 USA. 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It is dedicated to developing standards and guidelines for health care community.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Formerly this institute was called as “National committee on clinical laboratory standards” (NCCLS). On 1</a:t>
            </a:r>
            <a:r>
              <a:rPr lang="en-US" baseline="30000" dirty="0" smtClean="0">
                <a:solidFill>
                  <a:srgbClr val="000099"/>
                </a:solidFill>
                <a:latin typeface="Cambria" pitchFamily="18" charset="0"/>
              </a:rPr>
              <a:t>st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January 2005, NCCLS officially changed its name to Clinical and Laboratory Standards Institute (CLSI)</a:t>
            </a:r>
            <a:r>
              <a:rPr lang="en-US" b="1" dirty="0" smtClean="0">
                <a:solidFill>
                  <a:srgbClr val="000099"/>
                </a:solidFill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CLSI works to promote the excellence in health care for current and future generations.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CLSI is concerned with improving quality in the medical testing and health care field.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Clinical and Laboratory Standards Institute's (CLSI) core business is the development of globally applicable consensus documents for health care testing. 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Vision of CLSI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: </a:t>
            </a:r>
            <a:r>
              <a:rPr lang="en-US" dirty="0" smtClean="0">
                <a:solidFill>
                  <a:srgbClr val="7030A0"/>
                </a:solidFill>
                <a:latin typeface="Cambria" pitchFamily="18" charset="0"/>
              </a:rPr>
              <a:t>to be the leader in clinical and laboratory standards to improve quality of medical care.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Mission of CLSI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– </a:t>
            </a:r>
            <a:r>
              <a:rPr lang="en-US" dirty="0" smtClean="0">
                <a:solidFill>
                  <a:srgbClr val="7030A0"/>
                </a:solidFill>
                <a:latin typeface="Cambria" pitchFamily="18" charset="0"/>
              </a:rPr>
              <a:t>To develop best practices in clinical and laboratory testing and promote their use through out the world, using a consensus process that balances the viewpoints of industry, government and health care professions.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705600"/>
          </a:xfrm>
        </p:spPr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CLSI has set up different committee’s to develop a consensus process in different branches of health care and medical testing.</a:t>
            </a:r>
          </a:p>
          <a:p>
            <a:pPr marL="0" lv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1) Consensus Committee on Microbiology.</a:t>
            </a:r>
          </a:p>
          <a:p>
            <a:pPr marL="0" lvl="0" indent="0">
              <a:buNone/>
            </a:pP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2) Consensus Committee on evaluation protocols.</a:t>
            </a:r>
          </a:p>
          <a:p>
            <a:pPr marL="0" lv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3) Consensus Committee on clinical chemistry and toxicology.</a:t>
            </a:r>
          </a:p>
          <a:p>
            <a:pPr marL="0" lvl="0" indent="0">
              <a:buNone/>
            </a:pP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4) Consensus Committee on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haematology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.</a:t>
            </a:r>
          </a:p>
          <a:p>
            <a:pPr marL="0" lv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5) Consensus Committee on molecular methods. </a:t>
            </a:r>
          </a:p>
          <a:p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067800" cy="6781800"/>
          </a:xfrm>
        </p:spPr>
        <p:txBody>
          <a:bodyPr>
            <a:normAutofit/>
          </a:bodyPr>
          <a:lstStyle/>
          <a:p>
            <a:pPr lvl="0" algn="just"/>
            <a:r>
              <a:rPr lang="en-US" sz="3300" dirty="0" smtClean="0">
                <a:solidFill>
                  <a:srgbClr val="000099"/>
                </a:solidFill>
                <a:latin typeface="Cambria" pitchFamily="18" charset="0"/>
              </a:rPr>
              <a:t>CLSI has developed standardized methods for in vitro susceptibility testing of antifungal agents in 1982.</a:t>
            </a:r>
          </a:p>
          <a:p>
            <a:pPr lvl="0" algn="just"/>
            <a:r>
              <a:rPr lang="en-US" sz="3300" dirty="0" smtClean="0">
                <a:solidFill>
                  <a:srgbClr val="FF0000"/>
                </a:solidFill>
                <a:latin typeface="Cambria" pitchFamily="18" charset="0"/>
              </a:rPr>
              <a:t>In 1993, CLSI published a document (M2-A5 document) on performance standard for antimicrobial disc susceptibility test.</a:t>
            </a:r>
          </a:p>
          <a:p>
            <a:pPr lvl="0" algn="just"/>
            <a:r>
              <a:rPr lang="en-US" sz="3300" dirty="0" smtClean="0">
                <a:solidFill>
                  <a:srgbClr val="000099"/>
                </a:solidFill>
                <a:latin typeface="Cambria" pitchFamily="18" charset="0"/>
              </a:rPr>
              <a:t>In 1997, CLSI has published a standardized reference method for broth dilution antifungal susceptibility testing of yeast.</a:t>
            </a:r>
          </a:p>
          <a:p>
            <a:pPr lvl="0" algn="just"/>
            <a:r>
              <a:rPr lang="en-US" sz="3300" dirty="0" smtClean="0">
                <a:solidFill>
                  <a:srgbClr val="FF0000"/>
                </a:solidFill>
                <a:latin typeface="Cambria" pitchFamily="18" charset="0"/>
              </a:rPr>
              <a:t>Standardized methods published by CLSI made inter laboratory data comparison possible.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81800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r>
              <a:rPr lang="en-US" b="1" u="sng" dirty="0" smtClean="0">
                <a:solidFill>
                  <a:srgbClr val="7030A0"/>
                </a:solidFill>
                <a:latin typeface="Arial Rounded MT Bold" pitchFamily="34" charset="0"/>
              </a:rPr>
              <a:t>Minimum Inhibitory Concentration (MIC)</a:t>
            </a:r>
            <a:endParaRPr lang="en-US" dirty="0" smtClean="0">
              <a:solidFill>
                <a:srgbClr val="7030A0"/>
              </a:solidFill>
              <a:latin typeface="Arial Rounded MT Bold" pitchFamily="34" charset="0"/>
            </a:endParaRPr>
          </a:p>
          <a:p>
            <a:pPr marL="0" lvl="0" indent="0">
              <a:buNone/>
            </a:pPr>
            <a:r>
              <a:rPr lang="en-US" b="1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Definition</a:t>
            </a:r>
            <a:r>
              <a:rPr lang="en-US" dirty="0" smtClean="0">
                <a:solidFill>
                  <a:srgbClr val="7030A0"/>
                </a:solidFill>
              </a:rPr>
              <a:t> :</a:t>
            </a:r>
            <a:r>
              <a:rPr lang="en-US" dirty="0" smtClean="0"/>
              <a:t>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Minimum Inhibitory Concentration (MIC) is the lowest concentration of an antimicrobial agent that inhibits the visible growth of a microorganism after overnight incubation. 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A lower MIC is an indication of a better antimicrobial agent.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A MIC is the most basic laboratory measurement of the activity of an antimicrobial agent against an organism.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Clinically, the Minimum Inhibitory Concentration is used to determine the amount of antibiotics that patient will be given and also determines the type of antibiotic to be used.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buFont typeface="Arial" charset="0"/>
              <a:buNone/>
            </a:pPr>
            <a:r>
              <a:rPr lang="en-US" sz="6000" dirty="0">
                <a:solidFill>
                  <a:srgbClr val="FF0066"/>
                </a:solidFill>
                <a:latin typeface="Arial Rounded MT Bold" pitchFamily="34" charset="0"/>
              </a:rPr>
              <a:t>UNIT – </a:t>
            </a:r>
            <a:r>
              <a:rPr lang="en-US" sz="6000" dirty="0" smtClean="0">
                <a:solidFill>
                  <a:srgbClr val="FF0066"/>
                </a:solidFill>
                <a:latin typeface="Arial Rounded MT Bold" pitchFamily="34" charset="0"/>
              </a:rPr>
              <a:t>VI</a:t>
            </a:r>
          </a:p>
          <a:p>
            <a:pPr marL="0" indent="0" algn="ctr">
              <a:buFont typeface="Arial" charset="0"/>
              <a:buNone/>
            </a:pPr>
            <a:r>
              <a:rPr lang="en-US" sz="6000" b="1" dirty="0" smtClean="0">
                <a:solidFill>
                  <a:srgbClr val="FF0000"/>
                </a:solidFill>
                <a:latin typeface="Arial Rounded MT Bold" pitchFamily="34" charset="0"/>
              </a:rPr>
              <a:t> </a:t>
            </a:r>
            <a:r>
              <a:rPr lang="en-US" sz="5000" b="1" dirty="0">
                <a:solidFill>
                  <a:srgbClr val="FF0000"/>
                </a:solidFill>
                <a:latin typeface="Arial Rounded MT Bold" pitchFamily="34" charset="0"/>
              </a:rPr>
              <a:t>Antimicrobial chemotherapy</a:t>
            </a:r>
            <a:endParaRPr lang="en-US" sz="5000" dirty="0">
              <a:solidFill>
                <a:srgbClr val="FF0066"/>
              </a:solidFill>
              <a:latin typeface="Arial Rounded MT Bold" pitchFamily="34" charset="0"/>
            </a:endParaRPr>
          </a:p>
          <a:p>
            <a:pPr marL="0" indent="0" algn="ctr">
              <a:buFont typeface="Arial" charset="0"/>
              <a:buNone/>
            </a:pPr>
            <a:endParaRPr lang="en-US" sz="4400" dirty="0" smtClean="0">
              <a:solidFill>
                <a:srgbClr val="0000CC"/>
              </a:solidFill>
              <a:latin typeface="Arial Rounded MT Bold" pitchFamily="34" charset="0"/>
            </a:endParaRPr>
          </a:p>
          <a:p>
            <a:pPr marL="0" indent="0" algn="ctr">
              <a:buFont typeface="Arial" charset="0"/>
              <a:buNone/>
            </a:pPr>
            <a:r>
              <a:rPr lang="en-US" sz="4400" dirty="0" smtClean="0">
                <a:solidFill>
                  <a:srgbClr val="0000CC"/>
                </a:solidFill>
                <a:latin typeface="Arial Rounded MT Bold" pitchFamily="34" charset="0"/>
              </a:rPr>
              <a:t>Mr</a:t>
            </a:r>
            <a:r>
              <a:rPr lang="en-US" sz="4400" dirty="0">
                <a:solidFill>
                  <a:srgbClr val="0000CC"/>
                </a:solidFill>
                <a:latin typeface="Arial Rounded MT Bold" pitchFamily="34" charset="0"/>
              </a:rPr>
              <a:t>. S. N. </a:t>
            </a:r>
            <a:r>
              <a:rPr lang="en-US" sz="4400" dirty="0" err="1">
                <a:solidFill>
                  <a:srgbClr val="0000CC"/>
                </a:solidFill>
                <a:latin typeface="Arial Rounded MT Bold" pitchFamily="34" charset="0"/>
              </a:rPr>
              <a:t>Mendhe</a:t>
            </a:r>
            <a:endParaRPr lang="en-US" sz="4400" dirty="0">
              <a:solidFill>
                <a:srgbClr val="0000CC"/>
              </a:solidFill>
              <a:latin typeface="Arial Rounded MT Bold" pitchFamily="34" charset="0"/>
            </a:endParaRPr>
          </a:p>
          <a:p>
            <a:pPr marL="0" indent="0" algn="ctr">
              <a:buFont typeface="Arial" charset="0"/>
              <a:buNone/>
            </a:pPr>
            <a:r>
              <a:rPr lang="en-US" sz="4400" dirty="0">
                <a:solidFill>
                  <a:srgbClr val="FF0000"/>
                </a:solidFill>
                <a:latin typeface="Arial Rounded MT Bold" pitchFamily="34" charset="0"/>
              </a:rPr>
              <a:t>Department of Microbiology,</a:t>
            </a:r>
          </a:p>
          <a:p>
            <a:pPr marL="0" indent="0" algn="ctr">
              <a:buFont typeface="Arial" charset="0"/>
              <a:buNone/>
            </a:pPr>
            <a:r>
              <a:rPr lang="en-US" sz="4400" dirty="0" err="1">
                <a:solidFill>
                  <a:srgbClr val="0000CC"/>
                </a:solidFill>
                <a:latin typeface="Arial Rounded MT Bold" pitchFamily="34" charset="0"/>
              </a:rPr>
              <a:t>Shri</a:t>
            </a:r>
            <a:r>
              <a:rPr lang="en-US" sz="4400" dirty="0">
                <a:solidFill>
                  <a:srgbClr val="0000CC"/>
                </a:solidFill>
                <a:latin typeface="Arial Rounded MT Bold" pitchFamily="34" charset="0"/>
              </a:rPr>
              <a:t> </a:t>
            </a:r>
            <a:r>
              <a:rPr lang="en-US" sz="4400" dirty="0" err="1">
                <a:solidFill>
                  <a:srgbClr val="0000CC"/>
                </a:solidFill>
                <a:latin typeface="Arial Rounded MT Bold" pitchFamily="34" charset="0"/>
              </a:rPr>
              <a:t>Shivaji</a:t>
            </a:r>
            <a:r>
              <a:rPr lang="en-US" sz="4400" dirty="0">
                <a:solidFill>
                  <a:srgbClr val="0000CC"/>
                </a:solidFill>
                <a:latin typeface="Arial Rounded MT Bold" pitchFamily="34" charset="0"/>
              </a:rPr>
              <a:t> Science and Arts College, </a:t>
            </a:r>
            <a:r>
              <a:rPr lang="en-US" sz="4400" dirty="0" err="1">
                <a:solidFill>
                  <a:srgbClr val="0000CC"/>
                </a:solidFill>
                <a:latin typeface="Arial Rounded MT Bold" pitchFamily="34" charset="0"/>
              </a:rPr>
              <a:t>Chikhli</a:t>
            </a:r>
            <a:endParaRPr lang="en-IN" sz="4400" dirty="0">
              <a:solidFill>
                <a:srgbClr val="0000CC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9259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705600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b="1" u="sng" dirty="0" smtClean="0">
                <a:solidFill>
                  <a:srgbClr val="7030A0"/>
                </a:solidFill>
                <a:latin typeface="Arial Rounded MT Bold" pitchFamily="34" charset="0"/>
              </a:rPr>
              <a:t>Minimal Lethal Concentration (MLC)</a:t>
            </a:r>
            <a:endParaRPr lang="en-US" dirty="0" smtClean="0">
              <a:solidFill>
                <a:srgbClr val="7030A0"/>
              </a:solidFill>
              <a:latin typeface="Arial Rounded MT Bold" pitchFamily="34" charset="0"/>
            </a:endParaRP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Another measure is the minimal lethal concentration (MLC) - it is the lowest concentration of antimicrobial agent required to kill 99.9% of the microorganisms within a specified period.  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5956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u="sng" dirty="0" smtClean="0">
                <a:solidFill>
                  <a:srgbClr val="000099"/>
                </a:solidFill>
                <a:latin typeface="Arial Rounded MT Bold" pitchFamily="34" charset="0"/>
              </a:rPr>
              <a:t>Antimicrobial Susceptibility Testing Methods </a:t>
            </a:r>
            <a:endParaRPr lang="en-US" sz="3600" dirty="0" smtClean="0">
              <a:solidFill>
                <a:srgbClr val="000099"/>
              </a:solidFill>
              <a:latin typeface="Arial Rounded MT Bold" pitchFamily="34" charset="0"/>
            </a:endParaRP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Different microbial species &amp; strains have different degrees of susceptibility to different antimicrobial drugs</a:t>
            </a:r>
            <a:r>
              <a:rPr lang="en-US" dirty="0" smtClean="0">
                <a:latin typeface="Cambria" pitchFamily="18" charset="0"/>
              </a:rPr>
              <a:t>. 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Testing can indicate to which agents a pathogen is most susceptible &amp; give an estimate of the proper therapeutic dose.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 basic measure of this susceptibility is the minimal inhibitory concentrations (MIC).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334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sz="2700" b="1" dirty="0" smtClean="0">
                <a:solidFill>
                  <a:srgbClr val="FF0000"/>
                </a:solidFill>
              </a:rPr>
              <a:t>DISC DIFFUSION METHOD</a:t>
            </a:r>
            <a:r>
              <a:rPr lang="en-US" sz="2700" dirty="0" smtClean="0">
                <a:solidFill>
                  <a:srgbClr val="FF0000"/>
                </a:solidFill>
              </a:rPr>
              <a:t/>
            </a:r>
            <a:br>
              <a:rPr lang="en-US" sz="2700" dirty="0" smtClean="0">
                <a:solidFill>
                  <a:srgbClr val="FF0000"/>
                </a:solidFill>
              </a:rPr>
            </a:b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91600" cy="6096000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 most widely used testing method is the disk diffusion susceptibility test which is also known as Kirby-Bauer method.</a:t>
            </a:r>
          </a:p>
          <a:p>
            <a:pPr lvl="0" algn="just"/>
            <a:r>
              <a:rPr lang="en-US" u="sng" dirty="0" smtClean="0">
                <a:solidFill>
                  <a:srgbClr val="FF0000"/>
                </a:solidFill>
                <a:latin typeface="Cambria" pitchFamily="18" charset="0"/>
              </a:rPr>
              <a:t>Principle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:-Antimicrobial susceptibility  testing with discs is a simple &amp; rapid method &amp; provides a reproducible means of testing bacterial sensitivity to various antibiotic &amp; chemotherapeutic agents .</a:t>
            </a:r>
          </a:p>
          <a:p>
            <a:pPr lvl="0" algn="just"/>
            <a:r>
              <a:rPr lang="en-US" u="sng" dirty="0" smtClean="0">
                <a:solidFill>
                  <a:srgbClr val="FF0000"/>
                </a:solidFill>
                <a:latin typeface="Cambria" pitchFamily="18" charset="0"/>
              </a:rPr>
              <a:t>Procedure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:- </a:t>
            </a:r>
          </a:p>
          <a:p>
            <a:pPr lvl="0" algn="just"/>
            <a:r>
              <a:rPr lang="en-US" u="words" dirty="0" smtClean="0">
                <a:solidFill>
                  <a:srgbClr val="FF0000"/>
                </a:solidFill>
                <a:latin typeface="Cambria" pitchFamily="18" charset="0"/>
              </a:rPr>
              <a:t>Preparation of plates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:-</a:t>
            </a:r>
            <a:r>
              <a:rPr lang="en-US" u="words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Sterile Mueller Hinton Ager (pH 7.4 + 0.2) is poured into Petri-plates to a depth of approx. 4 mm.  After the medium has solidified, dry the plates for 30 min in an incubator (35-37</a:t>
            </a:r>
            <a:r>
              <a:rPr lang="en-US" baseline="30000" dirty="0" smtClean="0">
                <a:solidFill>
                  <a:srgbClr val="000099"/>
                </a:solidFill>
                <a:latin typeface="Cambria" pitchFamily="18" charset="0"/>
              </a:rPr>
              <a:t>0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C) to remove excess moisture from surface. 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2) </a:t>
            </a:r>
            <a:r>
              <a:rPr lang="en-US" u="sng" dirty="0" smtClean="0">
                <a:solidFill>
                  <a:srgbClr val="FF0000"/>
                </a:solidFill>
                <a:latin typeface="Cambria" pitchFamily="18" charset="0"/>
              </a:rPr>
              <a:t>Inoculation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:-  </a:t>
            </a:r>
          </a:p>
          <a:p>
            <a:pPr lvl="0" algn="just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i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) Dip a sterile cotton swab into the diluted culture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inoculum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and rotate it while pressing against the upper inside wall of the tube, to remove excess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inoculum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.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ii) Steak the agar surface of the plate in three directions turning by 60</a:t>
            </a:r>
            <a:r>
              <a:rPr lang="en-US" baseline="30000" dirty="0" smtClean="0">
                <a:solidFill>
                  <a:srgbClr val="000099"/>
                </a:solidFill>
                <a:latin typeface="Cambria" pitchFamily="18" charset="0"/>
              </a:rPr>
              <a:t>0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between each streaking.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iii) Replace the lid of the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petri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dish &amp; keep it at room temperature for 5 to 10 min to dry the inoculums. Confluent growth is desirable for accurate results.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85800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sz="3400" dirty="0" smtClean="0">
                <a:solidFill>
                  <a:srgbClr val="FF0000"/>
                </a:solidFill>
                <a:latin typeface="Cambria" pitchFamily="18" charset="0"/>
              </a:rPr>
              <a:t>3) </a:t>
            </a:r>
            <a:r>
              <a:rPr lang="en-US" sz="3400" u="sng" dirty="0" smtClean="0">
                <a:solidFill>
                  <a:srgbClr val="FF0000"/>
                </a:solidFill>
                <a:latin typeface="Cambria" pitchFamily="18" charset="0"/>
              </a:rPr>
              <a:t>Application of discs:-</a:t>
            </a:r>
          </a:p>
          <a:p>
            <a:pPr lvl="0" algn="just"/>
            <a:r>
              <a:rPr lang="en-US" sz="3400" dirty="0" smtClean="0">
                <a:solidFill>
                  <a:srgbClr val="000099"/>
                </a:solidFill>
                <a:latin typeface="Cambria" pitchFamily="18" charset="0"/>
              </a:rPr>
              <a:t>Remove the disc with the help of a flamed forceps and carefully place it on the surface of the medium. </a:t>
            </a:r>
          </a:p>
          <a:p>
            <a:pPr lvl="0" algn="just"/>
            <a:r>
              <a:rPr lang="en-US" sz="3400" dirty="0" smtClean="0">
                <a:solidFill>
                  <a:srgbClr val="000099"/>
                </a:solidFill>
                <a:latin typeface="Cambria" pitchFamily="18" charset="0"/>
              </a:rPr>
              <a:t>Finally press it lightly with the </a:t>
            </a:r>
            <a:r>
              <a:rPr lang="en-US" sz="3400" dirty="0" err="1" smtClean="0">
                <a:solidFill>
                  <a:srgbClr val="000099"/>
                </a:solidFill>
                <a:latin typeface="Cambria" pitchFamily="18" charset="0"/>
              </a:rPr>
              <a:t>forcep</a:t>
            </a:r>
            <a:r>
              <a:rPr lang="en-US" sz="3400" dirty="0" smtClean="0">
                <a:solidFill>
                  <a:srgbClr val="000099"/>
                </a:solidFill>
                <a:latin typeface="Cambria" pitchFamily="18" charset="0"/>
              </a:rPr>
              <a:t> to make complete contact with the surface of the medium. Allow the plates to stand at room temperature of 30 min (</a:t>
            </a:r>
            <a:r>
              <a:rPr lang="en-US" sz="3400" dirty="0" err="1" smtClean="0">
                <a:solidFill>
                  <a:srgbClr val="000099"/>
                </a:solidFill>
                <a:latin typeface="Cambria" pitchFamily="18" charset="0"/>
              </a:rPr>
              <a:t>Prediffusion</a:t>
            </a:r>
            <a:r>
              <a:rPr lang="en-US" sz="3400" dirty="0" smtClean="0">
                <a:solidFill>
                  <a:srgbClr val="000099"/>
                </a:solidFill>
                <a:latin typeface="Cambria" pitchFamily="18" charset="0"/>
              </a:rPr>
              <a:t> time).</a:t>
            </a:r>
          </a:p>
          <a:p>
            <a:pPr marL="0" lvl="0" indent="0" algn="just">
              <a:buNone/>
            </a:pPr>
            <a:r>
              <a:rPr lang="en-US" sz="3400" dirty="0" smtClean="0">
                <a:solidFill>
                  <a:srgbClr val="FF0000"/>
                </a:solidFill>
                <a:latin typeface="Cambria" pitchFamily="18" charset="0"/>
              </a:rPr>
              <a:t> 4) </a:t>
            </a:r>
            <a:r>
              <a:rPr lang="en-US" sz="3400" u="sng" dirty="0" smtClean="0">
                <a:solidFill>
                  <a:srgbClr val="FF0000"/>
                </a:solidFill>
                <a:latin typeface="Cambria" pitchFamily="18" charset="0"/>
              </a:rPr>
              <a:t>Incubation</a:t>
            </a:r>
            <a:r>
              <a:rPr lang="en-US" sz="3400" dirty="0" smtClean="0">
                <a:solidFill>
                  <a:srgbClr val="FF0000"/>
                </a:solidFill>
                <a:latin typeface="Cambria" pitchFamily="18" charset="0"/>
              </a:rPr>
              <a:t>:- </a:t>
            </a:r>
          </a:p>
          <a:p>
            <a:pPr lvl="0" algn="just"/>
            <a:r>
              <a:rPr lang="en-US" sz="3400" dirty="0" smtClean="0">
                <a:solidFill>
                  <a:srgbClr val="000099"/>
                </a:solidFill>
                <a:latin typeface="Cambria" pitchFamily="18" charset="0"/>
              </a:rPr>
              <a:t>Incubate the plates at 35–37</a:t>
            </a:r>
            <a:r>
              <a:rPr lang="en-US" sz="3400" baseline="30000" dirty="0" smtClean="0">
                <a:solidFill>
                  <a:srgbClr val="000099"/>
                </a:solidFill>
                <a:latin typeface="Cambria" pitchFamily="18" charset="0"/>
              </a:rPr>
              <a:t>0</a:t>
            </a:r>
            <a:r>
              <a:rPr lang="en-US" sz="3400" dirty="0" smtClean="0">
                <a:solidFill>
                  <a:srgbClr val="000099"/>
                </a:solidFill>
                <a:latin typeface="Cambria" pitchFamily="18" charset="0"/>
              </a:rPr>
              <a:t> C for 16 to 18 hours. </a:t>
            </a:r>
          </a:p>
          <a:p>
            <a:pPr lvl="0" algn="just"/>
            <a:r>
              <a:rPr lang="en-US" sz="3400" dirty="0" smtClean="0">
                <a:solidFill>
                  <a:srgbClr val="000099"/>
                </a:solidFill>
                <a:latin typeface="Cambria" pitchFamily="18" charset="0"/>
              </a:rPr>
              <a:t>During incubation the chemotherapeutic agent diffuse from the disk into the agar. </a:t>
            </a:r>
          </a:p>
          <a:p>
            <a:pPr marL="0" lvl="0" indent="0" algn="just">
              <a:buNone/>
            </a:pPr>
            <a:r>
              <a:rPr lang="en-US" sz="3400" dirty="0" smtClean="0">
                <a:solidFill>
                  <a:srgbClr val="FF0000"/>
                </a:solidFill>
                <a:latin typeface="Cambria" pitchFamily="18" charset="0"/>
              </a:rPr>
              <a:t>  5)</a:t>
            </a:r>
            <a:r>
              <a:rPr lang="en-US" sz="3400" u="sng" dirty="0" smtClean="0">
                <a:solidFill>
                  <a:srgbClr val="FF0000"/>
                </a:solidFill>
                <a:latin typeface="Cambria" pitchFamily="18" charset="0"/>
              </a:rPr>
              <a:t> Reading of zones</a:t>
            </a:r>
            <a:r>
              <a:rPr lang="en-US" sz="3400" dirty="0" smtClean="0">
                <a:solidFill>
                  <a:srgbClr val="FF0000"/>
                </a:solidFill>
                <a:latin typeface="Cambria" pitchFamily="18" charset="0"/>
              </a:rPr>
              <a:t>:- </a:t>
            </a:r>
          </a:p>
          <a:p>
            <a:pPr lvl="0" algn="just"/>
            <a:r>
              <a:rPr lang="en-US" sz="3400" dirty="0" smtClean="0">
                <a:solidFill>
                  <a:srgbClr val="000099"/>
                </a:solidFill>
                <a:latin typeface="Cambria" pitchFamily="18" charset="0"/>
              </a:rPr>
              <a:t>Measure the diameter of the zone of inhibition at the end of the incubation period.</a:t>
            </a:r>
          </a:p>
          <a:p>
            <a:pPr lvl="0" algn="just"/>
            <a:r>
              <a:rPr lang="en-US" sz="3400" dirty="0" smtClean="0">
                <a:solidFill>
                  <a:srgbClr val="000099"/>
                </a:solidFill>
                <a:latin typeface="Cambria" pitchFamily="18" charset="0"/>
              </a:rPr>
              <a:t>If the drug is effective a zone of inhibition formed immediately around the disk. </a:t>
            </a:r>
          </a:p>
          <a:p>
            <a:pPr lvl="0" algn="just"/>
            <a:r>
              <a:rPr lang="en-US" sz="3400" dirty="0" smtClean="0">
                <a:solidFill>
                  <a:srgbClr val="000099"/>
                </a:solidFill>
                <a:latin typeface="Cambria" pitchFamily="18" charset="0"/>
              </a:rPr>
              <a:t>The diameter of zone of inhibition can be measured. </a:t>
            </a:r>
          </a:p>
          <a:p>
            <a:pPr lvl="0" algn="just"/>
            <a:r>
              <a:rPr lang="en-US" sz="3400" dirty="0" smtClean="0">
                <a:solidFill>
                  <a:srgbClr val="000099"/>
                </a:solidFill>
                <a:latin typeface="Cambria" pitchFamily="18" charset="0"/>
              </a:rPr>
              <a:t>The zone diameter is compared to standard chart for that drug &amp; concentration, &amp; report the result whether the organisms is sensitive, intermediate or resistant to the chemotherapeutic agent.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>
                <a:solidFill>
                  <a:srgbClr val="7030A0"/>
                </a:solidFill>
                <a:latin typeface="Arial Rounded MT Bold" pitchFamily="34" charset="0"/>
              </a:rPr>
              <a:t>Disc Diffusion Method</a:t>
            </a:r>
            <a:r>
              <a:rPr lang="en-US" dirty="0" smtClean="0">
                <a:solidFill>
                  <a:srgbClr val="7030A0"/>
                </a:solidFill>
                <a:latin typeface="Arial Rounded MT Bold" pitchFamily="34" charset="0"/>
              </a:rPr>
              <a:t/>
            </a:r>
            <a:br>
              <a:rPr lang="en-US" dirty="0" smtClean="0">
                <a:solidFill>
                  <a:srgbClr val="7030A0"/>
                </a:solidFill>
                <a:latin typeface="Arial Rounded MT Bold" pitchFamily="34" charset="0"/>
              </a:rPr>
            </a:br>
            <a:endParaRPr lang="en-US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990600"/>
            <a:ext cx="8382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 fontScale="90000"/>
          </a:bodyPr>
          <a:lstStyle/>
          <a:p>
            <a:r>
              <a:rPr lang="en-US" sz="3100" b="1" u="sng" dirty="0" smtClean="0"/>
              <a:t/>
            </a:r>
            <a:br>
              <a:rPr lang="en-US" sz="3100" b="1" u="sng" dirty="0" smtClean="0"/>
            </a:br>
            <a:r>
              <a:rPr lang="en-US" sz="2800" b="1" u="sng" dirty="0" smtClean="0">
                <a:solidFill>
                  <a:srgbClr val="FF0000"/>
                </a:solidFill>
                <a:latin typeface="Cambria" pitchFamily="18" charset="0"/>
              </a:rPr>
              <a:t>Antimicrobial Susceptibility Testing Methods for Determination of Minimum Inhibitory Concentration (MIC)</a:t>
            </a:r>
            <a:r>
              <a:rPr lang="en-US" sz="2800" dirty="0" smtClean="0">
                <a:latin typeface="Cambria" pitchFamily="18" charset="0"/>
              </a:rPr>
              <a:t/>
            </a:r>
            <a:br>
              <a:rPr lang="en-US" sz="2800" dirty="0" smtClean="0">
                <a:latin typeface="Cambria" pitchFamily="18" charset="0"/>
              </a:rPr>
            </a:br>
            <a:endParaRPr lang="en-US" sz="28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91600" cy="58674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In these tests, the minimum amount of antibiotic that inhibits the visible growth of an isolate or minimum inhibitory concentration (MIC) is determined. 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Bacterial isolates are exposed to various dilutions of antibiotics. </a:t>
            </a:r>
          </a:p>
          <a:p>
            <a:pPr lvl="0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 highest dilution of antibiotic that has inhibited the growth of bacteria is considered as MIC. 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These tests can be performed on broth or agar. The methods are -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 1) Broth dilution methods –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	</a:t>
            </a:r>
            <a:r>
              <a:rPr lang="en-US" dirty="0" smtClean="0">
                <a:solidFill>
                  <a:srgbClr val="002060"/>
                </a:solidFill>
                <a:latin typeface="Cambria" pitchFamily="18" charset="0"/>
              </a:rPr>
              <a:t>a) </a:t>
            </a:r>
            <a:r>
              <a:rPr lang="en-US" dirty="0" err="1" smtClean="0">
                <a:solidFill>
                  <a:srgbClr val="002060"/>
                </a:solidFill>
                <a:latin typeface="Cambria" pitchFamily="18" charset="0"/>
              </a:rPr>
              <a:t>Macrobroth</a:t>
            </a:r>
            <a:r>
              <a:rPr lang="en-US" dirty="0" smtClean="0">
                <a:solidFill>
                  <a:srgbClr val="002060"/>
                </a:solidFill>
                <a:latin typeface="Cambria" pitchFamily="18" charset="0"/>
              </a:rPr>
              <a:t> dilution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Cambria" pitchFamily="18" charset="0"/>
              </a:rPr>
              <a:t>	b) </a:t>
            </a:r>
            <a:r>
              <a:rPr lang="en-US" dirty="0" err="1" smtClean="0">
                <a:solidFill>
                  <a:srgbClr val="002060"/>
                </a:solidFill>
                <a:latin typeface="Cambria" pitchFamily="18" charset="0"/>
              </a:rPr>
              <a:t>Microbroth</a:t>
            </a:r>
            <a:r>
              <a:rPr lang="en-US" dirty="0" smtClean="0">
                <a:solidFill>
                  <a:srgbClr val="002060"/>
                </a:solidFill>
                <a:latin typeface="Cambria" pitchFamily="18" charset="0"/>
              </a:rPr>
              <a:t> dilution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 2) Agar dilution methods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en-US" sz="3500" b="1" u="sng" dirty="0" err="1" smtClean="0">
                <a:solidFill>
                  <a:srgbClr val="FF0000"/>
                </a:solidFill>
                <a:latin typeface="Cambria" pitchFamily="18" charset="0"/>
              </a:rPr>
              <a:t>Macrobroth</a:t>
            </a:r>
            <a:r>
              <a:rPr lang="en-US" sz="3500" b="1" u="sng" dirty="0" smtClean="0">
                <a:solidFill>
                  <a:srgbClr val="FF0000"/>
                </a:solidFill>
                <a:latin typeface="Cambria" pitchFamily="18" charset="0"/>
              </a:rPr>
              <a:t> dilution susceptibility tests</a:t>
            </a:r>
            <a:endParaRPr lang="en-US" sz="3500" dirty="0" smtClean="0">
              <a:solidFill>
                <a:srgbClr val="FF0000"/>
              </a:solidFill>
              <a:latin typeface="Cambria" pitchFamily="18" charset="0"/>
            </a:endParaRP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 broth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macrodilution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test is performed in round bottom sterile glass tubes (12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  <a:sym typeface="Symbol"/>
              </a:rPr>
              <a:t>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75 mm).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Two fold dilutions of the drug are prepared in broth tubes (Muller Hinton broth) from 0 to maximum concentration.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 bacterial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inoculum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is standardized according to McFarland standard. The suspension should have a final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inoculum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of 5x10</a:t>
            </a:r>
            <a:r>
              <a:rPr lang="en-US" baseline="30000" dirty="0" smtClean="0">
                <a:solidFill>
                  <a:srgbClr val="000099"/>
                </a:solidFill>
                <a:latin typeface="Cambria" pitchFamily="18" charset="0"/>
              </a:rPr>
              <a:t>5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cfu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/ml.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Each tube is inoculated with 1ml. of standardized inoculums of test organism including control tube that does not contain drug.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Tubes are incubated at 37</a:t>
            </a:r>
            <a:r>
              <a:rPr lang="en-US" baseline="30000" dirty="0" smtClean="0">
                <a:solidFill>
                  <a:srgbClr val="000099"/>
                </a:solidFill>
                <a:latin typeface="Cambria" pitchFamily="18" charset="0"/>
              </a:rPr>
              <a:t>0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C overnight.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 lowest concentration of antibiotic that completely inhibits visual growth of bacteria (no turbidity) is recorded as MIC.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295400" y="533400"/>
          <a:ext cx="6781800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Bitmap Image" r:id="rId3" imgW="6419048" imgH="3619048" progId="Paint.Picture">
                  <p:embed/>
                </p:oleObj>
              </mc:Choice>
              <mc:Fallback>
                <p:oleObj name="Bitmap Image" r:id="rId3" imgW="6419048" imgH="3619048" progId="Paint.Picture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33400"/>
                        <a:ext cx="6781800" cy="571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8991600" cy="6781800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en-US" b="1" dirty="0" err="1" smtClean="0">
                <a:solidFill>
                  <a:srgbClr val="002060"/>
                </a:solidFill>
                <a:latin typeface="Arial Rounded MT Bold" pitchFamily="34" charset="0"/>
              </a:rPr>
              <a:t>Microbroth</a:t>
            </a:r>
            <a:r>
              <a:rPr lang="en-US" b="1" dirty="0" smtClean="0">
                <a:solidFill>
                  <a:srgbClr val="002060"/>
                </a:solidFill>
                <a:latin typeface="Arial Rounded MT Bold" pitchFamily="34" charset="0"/>
              </a:rPr>
              <a:t> dilution susceptibility tests</a:t>
            </a:r>
            <a:endParaRPr lang="en-US" dirty="0" smtClean="0">
              <a:solidFill>
                <a:srgbClr val="002060"/>
              </a:solidFill>
              <a:latin typeface="Arial Rounded MT Bold" pitchFamily="34" charset="0"/>
            </a:endParaRPr>
          </a:p>
          <a:p>
            <a:pPr marL="0" lvl="0" indent="0">
              <a:buNone/>
            </a:pPr>
            <a:endParaRPr lang="en-US" b="1" dirty="0" smtClean="0">
              <a:solidFill>
                <a:srgbClr val="000099"/>
              </a:solidFill>
            </a:endParaRP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microbroth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dilution test is performed by using sterile, disposable,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multiwell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microdilution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plates (96 U – shaped wells). 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The serial two fold dilutions of different antibiotics/drugs are prepared in Muller Hinton broth in the wells of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</a:rPr>
              <a:t>microdilution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 plate.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 bacterial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inoculum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is standardized according to McFarland standard. 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The bacterial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</a:rPr>
              <a:t>inoculum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 is then inoculated into the wells and incubated at 37</a:t>
            </a:r>
            <a:r>
              <a:rPr lang="en-US" baseline="30000" dirty="0" smtClean="0">
                <a:solidFill>
                  <a:srgbClr val="FF0000"/>
                </a:solidFill>
                <a:latin typeface="Cambria" pitchFamily="18" charset="0"/>
              </a:rPr>
              <a:t>0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C overnight.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 lowest concentration of antibiotic that completely inhibits visual growth of bacteria (no turbidity) is recorded as MIC.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MIC_microbroth_dilu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28600"/>
            <a:ext cx="7010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276600" y="5638800"/>
            <a:ext cx="31242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FIG –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Microbrothdilution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 test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705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i) 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u="sng" dirty="0" smtClean="0">
                <a:solidFill>
                  <a:srgbClr val="FF0000"/>
                </a:solidFill>
                <a:latin typeface="Cambria" pitchFamily="18" charset="0"/>
              </a:rPr>
              <a:t>Antibiotic:-</a:t>
            </a:r>
          </a:p>
          <a:p>
            <a:pPr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It is a chemical substance produced by one organism that kills or inhibits the growth of another pathogenic organism. </a:t>
            </a:r>
          </a:p>
          <a:p>
            <a:pPr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Antibiotics are called natural chemotherapeutic agents.</a:t>
            </a:r>
          </a:p>
          <a:p>
            <a:pPr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Penicillin, Streptomycin, Chloramphenicol etc</a:t>
            </a:r>
          </a:p>
          <a:p>
            <a:pPr marL="0" indent="0" algn="just">
              <a:buNone/>
            </a:pPr>
            <a:endParaRPr lang="en-US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just"/>
            <a:r>
              <a:rPr lang="en-US" sz="3500" dirty="0" smtClean="0">
                <a:solidFill>
                  <a:srgbClr val="FF0000"/>
                </a:solidFill>
                <a:latin typeface="Cambria" pitchFamily="18" charset="0"/>
              </a:rPr>
              <a:t>ii) </a:t>
            </a:r>
            <a:r>
              <a:rPr lang="en-US" sz="3500" u="sng" dirty="0" smtClean="0">
                <a:solidFill>
                  <a:srgbClr val="FF0000"/>
                </a:solidFill>
                <a:latin typeface="Cambria" pitchFamily="18" charset="0"/>
              </a:rPr>
              <a:t>Semi-synthetic antibiotics</a:t>
            </a:r>
            <a:r>
              <a:rPr lang="en-US" sz="3500" dirty="0" smtClean="0">
                <a:solidFill>
                  <a:srgbClr val="FF0000"/>
                </a:solidFill>
                <a:latin typeface="Cambria" pitchFamily="18" charset="0"/>
              </a:rPr>
              <a:t>: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These are modified natural products. 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e.g. Rifampicin</a:t>
            </a:r>
          </a:p>
          <a:p>
            <a:pPr marL="0" indent="0" algn="just">
              <a:buNone/>
            </a:pPr>
            <a:endParaRPr lang="en-US" dirty="0" smtClean="0">
              <a:solidFill>
                <a:srgbClr val="000099"/>
              </a:solidFill>
              <a:latin typeface="Cambria" pitchFamily="18" charset="0"/>
            </a:endParaRPr>
          </a:p>
          <a:p>
            <a:pPr algn="just"/>
            <a:r>
              <a:rPr lang="en-US" sz="3500" dirty="0" smtClean="0">
                <a:solidFill>
                  <a:srgbClr val="FF0000"/>
                </a:solidFill>
                <a:latin typeface="Cambria" pitchFamily="18" charset="0"/>
              </a:rPr>
              <a:t>iii) </a:t>
            </a:r>
            <a:r>
              <a:rPr lang="en-US" sz="3500" u="sng" dirty="0" smtClean="0">
                <a:solidFill>
                  <a:srgbClr val="FF0000"/>
                </a:solidFill>
                <a:latin typeface="Cambria" pitchFamily="18" charset="0"/>
              </a:rPr>
              <a:t>Synthetic chemotherapeutic agents:-</a:t>
            </a:r>
          </a:p>
          <a:p>
            <a:pPr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These are the chemical drugs which are synthesized in the laboratory,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e,g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. Sulfonamides, AZT,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3600" b="1" u="sng" dirty="0" smtClean="0">
                <a:solidFill>
                  <a:srgbClr val="7030A0"/>
                </a:solidFill>
                <a:latin typeface="Arial Rounded MT Bold" pitchFamily="34" charset="0"/>
              </a:rPr>
              <a:t>Agar dilution method</a:t>
            </a:r>
            <a:endParaRPr lang="en-US" sz="3600" dirty="0" smtClean="0">
              <a:solidFill>
                <a:srgbClr val="7030A0"/>
              </a:solidFill>
              <a:latin typeface="Arial Rounded MT Bold" pitchFamily="34" charset="0"/>
            </a:endParaRP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A serial two-fold dilution of the antibiotic is prepared in Mueller-Hinton agar. 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The bacterial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</a:rPr>
              <a:t>inoculum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 is standardized according to McFarland standard. 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Using calibrated loops a volume of 0.001-0.002 ml is inoculated on the surface of agar and incubated at 37</a:t>
            </a:r>
            <a:r>
              <a:rPr lang="en-US" baseline="30000" dirty="0" smtClean="0">
                <a:solidFill>
                  <a:srgbClr val="000099"/>
                </a:solidFill>
                <a:latin typeface="Cambria" pitchFamily="18" charset="0"/>
              </a:rPr>
              <a:t>0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C overnight. 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  <a:latin typeface="Cambria" pitchFamily="18" charset="0"/>
              </a:rPr>
              <a:t>The lowest concentration of antibiotic that inhibits visible growth on surface of agar is taken as MIC.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rgbClr val="7030A0"/>
                </a:solidFill>
                <a:latin typeface="Cambria" pitchFamily="18" charset="0"/>
              </a:rPr>
              <a:t>Ideal Characteristics of a chemotherapeutic agent</a:t>
            </a:r>
            <a:endParaRPr lang="en-US" sz="4000" dirty="0">
              <a:solidFill>
                <a:srgbClr val="7030A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91600" cy="6172200"/>
          </a:xfrm>
        </p:spPr>
        <p:txBody>
          <a:bodyPr>
            <a:normAutofit/>
          </a:bodyPr>
          <a:lstStyle/>
          <a:p>
            <a:pPr lvl="0" algn="just"/>
            <a:r>
              <a:rPr lang="en-US" sz="3300" dirty="0" smtClean="0">
                <a:solidFill>
                  <a:srgbClr val="FF0000"/>
                </a:solidFill>
                <a:latin typeface="Cambria" pitchFamily="18" charset="0"/>
              </a:rPr>
              <a:t>Selective </a:t>
            </a:r>
            <a:r>
              <a:rPr lang="en-US" sz="3300" dirty="0">
                <a:solidFill>
                  <a:srgbClr val="FF0000"/>
                </a:solidFill>
                <a:latin typeface="Cambria" pitchFamily="18" charset="0"/>
              </a:rPr>
              <a:t>toxicity</a:t>
            </a:r>
            <a:r>
              <a:rPr lang="en-US" sz="3300" dirty="0" smtClean="0">
                <a:solidFill>
                  <a:srgbClr val="FF0000"/>
                </a:solidFill>
                <a:latin typeface="Cambria" pitchFamily="18" charset="0"/>
              </a:rPr>
              <a:t>:-</a:t>
            </a:r>
            <a:r>
              <a:rPr lang="en-US" sz="3300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sz="3300" dirty="0">
                <a:solidFill>
                  <a:srgbClr val="000099"/>
                </a:solidFill>
                <a:latin typeface="Cambria" pitchFamily="18" charset="0"/>
              </a:rPr>
              <a:t>The drug should be selectively toxic i.e. it should be toxic for the microorganism not for host.</a:t>
            </a:r>
            <a:endParaRPr lang="en-US" sz="3300" u="sng" dirty="0">
              <a:solidFill>
                <a:srgbClr val="000099"/>
              </a:solidFill>
              <a:latin typeface="Cambria" pitchFamily="18" charset="0"/>
            </a:endParaRPr>
          </a:p>
          <a:p>
            <a:pPr lvl="0" algn="just"/>
            <a:r>
              <a:rPr lang="en-US" sz="3300" dirty="0">
                <a:solidFill>
                  <a:srgbClr val="FF0000"/>
                </a:solidFill>
                <a:latin typeface="Cambria" pitchFamily="18" charset="0"/>
              </a:rPr>
              <a:t>Antimicrobial spectrum</a:t>
            </a:r>
            <a:r>
              <a:rPr lang="en-US" sz="3300" dirty="0" smtClean="0">
                <a:solidFill>
                  <a:srgbClr val="FF0000"/>
                </a:solidFill>
                <a:latin typeface="Cambria" pitchFamily="18" charset="0"/>
              </a:rPr>
              <a:t>:-</a:t>
            </a:r>
            <a:r>
              <a:rPr lang="en-US" sz="3300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sz="3300" dirty="0">
                <a:solidFill>
                  <a:srgbClr val="000099"/>
                </a:solidFill>
                <a:latin typeface="Cambria" pitchFamily="18" charset="0"/>
              </a:rPr>
              <a:t>The drug should be able to destroy or inhibit many kinds of pathogenic microorganisms. </a:t>
            </a:r>
          </a:p>
          <a:p>
            <a:pPr lvl="0" algn="just"/>
            <a:r>
              <a:rPr lang="en-US" sz="3300" dirty="0">
                <a:solidFill>
                  <a:srgbClr val="FF0000"/>
                </a:solidFill>
                <a:latin typeface="Cambria" pitchFamily="18" charset="0"/>
              </a:rPr>
              <a:t>No side effects</a:t>
            </a:r>
            <a:r>
              <a:rPr lang="en-US" sz="3300" dirty="0" smtClean="0">
                <a:solidFill>
                  <a:srgbClr val="FF0000"/>
                </a:solidFill>
                <a:latin typeface="Cambria" pitchFamily="18" charset="0"/>
              </a:rPr>
              <a:t>:-</a:t>
            </a:r>
            <a:r>
              <a:rPr lang="en-US" sz="3300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sz="3300" dirty="0">
                <a:solidFill>
                  <a:srgbClr val="000099"/>
                </a:solidFill>
                <a:latin typeface="Cambria" pitchFamily="18" charset="0"/>
              </a:rPr>
              <a:t>The drug should not produce undesirable side effects. </a:t>
            </a:r>
          </a:p>
          <a:p>
            <a:pPr lvl="0" algn="just"/>
            <a:r>
              <a:rPr lang="en-US" sz="3300" dirty="0">
                <a:solidFill>
                  <a:srgbClr val="FF0000"/>
                </a:solidFill>
                <a:latin typeface="Cambria" pitchFamily="18" charset="0"/>
              </a:rPr>
              <a:t>No killing effect on normal flora</a:t>
            </a:r>
            <a:r>
              <a:rPr lang="en-US" sz="3300" dirty="0">
                <a:solidFill>
                  <a:srgbClr val="000099"/>
                </a:solidFill>
                <a:latin typeface="Cambria" pitchFamily="18" charset="0"/>
              </a:rPr>
              <a:t>: - The drug should not destroy the normal flora of the body.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705600"/>
          </a:xfrm>
        </p:spPr>
        <p:txBody>
          <a:bodyPr>
            <a:normAutofit fontScale="92500"/>
          </a:bodyPr>
          <a:lstStyle/>
          <a:p>
            <a:pPr lvl="0" algn="just"/>
            <a:r>
              <a:rPr lang="en-US" sz="3300" dirty="0">
                <a:solidFill>
                  <a:srgbClr val="FF0000"/>
                </a:solidFill>
                <a:latin typeface="Cambria" pitchFamily="18" charset="0"/>
              </a:rPr>
              <a:t>No </a:t>
            </a:r>
            <a:r>
              <a:rPr lang="en-US" sz="3300" dirty="0" smtClean="0">
                <a:solidFill>
                  <a:srgbClr val="FF0000"/>
                </a:solidFill>
                <a:latin typeface="Cambria" pitchFamily="18" charset="0"/>
              </a:rPr>
              <a:t>inactivation :- </a:t>
            </a:r>
            <a:r>
              <a:rPr lang="en-US" sz="3300" dirty="0">
                <a:solidFill>
                  <a:srgbClr val="000099"/>
                </a:solidFill>
                <a:latin typeface="Cambria" pitchFamily="18" charset="0"/>
              </a:rPr>
              <a:t>When the drug is given orally, it should not be inactivated by stomach acids. </a:t>
            </a:r>
          </a:p>
          <a:p>
            <a:pPr lvl="0" algn="just"/>
            <a:r>
              <a:rPr lang="en-US" sz="3300" dirty="0">
                <a:solidFill>
                  <a:srgbClr val="FF0000"/>
                </a:solidFill>
                <a:latin typeface="Cambria" pitchFamily="18" charset="0"/>
              </a:rPr>
              <a:t>Solubility in body </a:t>
            </a:r>
            <a:r>
              <a:rPr lang="en-US" sz="3300" dirty="0" smtClean="0">
                <a:solidFill>
                  <a:srgbClr val="FF0000"/>
                </a:solidFill>
                <a:latin typeface="Cambria" pitchFamily="18" charset="0"/>
              </a:rPr>
              <a:t>fluids :- </a:t>
            </a:r>
            <a:r>
              <a:rPr lang="en-US" sz="3300" dirty="0">
                <a:solidFill>
                  <a:srgbClr val="000099"/>
                </a:solidFill>
                <a:latin typeface="Cambria" pitchFamily="18" charset="0"/>
              </a:rPr>
              <a:t>A drug must have solubility in body fluids. </a:t>
            </a:r>
          </a:p>
          <a:p>
            <a:pPr lvl="0" algn="just"/>
            <a:r>
              <a:rPr lang="en-US" sz="3300" dirty="0">
                <a:solidFill>
                  <a:srgbClr val="FF0000"/>
                </a:solidFill>
                <a:latin typeface="Cambria" pitchFamily="18" charset="0"/>
              </a:rPr>
              <a:t>Sufficient concentration of the drug in target </a:t>
            </a:r>
            <a:r>
              <a:rPr lang="en-US" sz="3300" dirty="0" smtClean="0">
                <a:solidFill>
                  <a:srgbClr val="FF0000"/>
                </a:solidFill>
                <a:latin typeface="Cambria" pitchFamily="18" charset="0"/>
              </a:rPr>
              <a:t>tissues :</a:t>
            </a:r>
            <a:r>
              <a:rPr lang="en-US" sz="3300" dirty="0" smtClean="0">
                <a:solidFill>
                  <a:srgbClr val="000099"/>
                </a:solidFill>
                <a:latin typeface="Cambria" pitchFamily="18" charset="0"/>
              </a:rPr>
              <a:t>- </a:t>
            </a:r>
            <a:r>
              <a:rPr lang="en-US" sz="3300" dirty="0">
                <a:solidFill>
                  <a:srgbClr val="000099"/>
                </a:solidFill>
                <a:latin typeface="Cambria" pitchFamily="18" charset="0"/>
              </a:rPr>
              <a:t>The drug must be able to reach sufficiently in high concentration in the tissues </a:t>
            </a:r>
            <a:r>
              <a:rPr lang="en-US" sz="3300" dirty="0" smtClean="0">
                <a:solidFill>
                  <a:srgbClr val="000099"/>
                </a:solidFill>
                <a:latin typeface="Cambria" pitchFamily="18" charset="0"/>
              </a:rPr>
              <a:t>or </a:t>
            </a:r>
            <a:r>
              <a:rPr lang="en-US" sz="3300" dirty="0">
                <a:solidFill>
                  <a:srgbClr val="000099"/>
                </a:solidFill>
                <a:latin typeface="Cambria" pitchFamily="18" charset="0"/>
              </a:rPr>
              <a:t>the blood of the patient.</a:t>
            </a:r>
          </a:p>
          <a:p>
            <a:pPr lvl="0" algn="just"/>
            <a:r>
              <a:rPr lang="en-US" sz="3300" dirty="0">
                <a:solidFill>
                  <a:srgbClr val="FF0000"/>
                </a:solidFill>
                <a:latin typeface="Cambria" pitchFamily="18" charset="0"/>
              </a:rPr>
              <a:t>Low break down rate of </a:t>
            </a:r>
            <a:r>
              <a:rPr lang="en-US" sz="3300" dirty="0" smtClean="0">
                <a:solidFill>
                  <a:srgbClr val="FF0000"/>
                </a:solidFill>
                <a:latin typeface="Cambria" pitchFamily="18" charset="0"/>
              </a:rPr>
              <a:t>drug :-</a:t>
            </a:r>
            <a:r>
              <a:rPr lang="en-US" sz="3300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sz="3300" dirty="0">
                <a:solidFill>
                  <a:srgbClr val="000099"/>
                </a:solidFill>
                <a:latin typeface="Cambria" pitchFamily="18" charset="0"/>
              </a:rPr>
              <a:t>Break down rate of drug must be low so that it will remain in the tissues long enough to exert its effects.</a:t>
            </a:r>
          </a:p>
          <a:p>
            <a:pPr lvl="0" algn="just"/>
            <a:r>
              <a:rPr lang="en-US" sz="3300" dirty="0" smtClean="0">
                <a:solidFill>
                  <a:srgbClr val="FF0000"/>
                </a:solidFill>
                <a:latin typeface="Cambria" pitchFamily="18" charset="0"/>
              </a:rPr>
              <a:t>Availability :-</a:t>
            </a:r>
            <a:r>
              <a:rPr lang="en-US" sz="3300" dirty="0" smtClean="0">
                <a:solidFill>
                  <a:srgbClr val="000099"/>
                </a:solidFill>
                <a:latin typeface="Cambria" pitchFamily="18" charset="0"/>
              </a:rPr>
              <a:t> Easily </a:t>
            </a:r>
            <a:r>
              <a:rPr lang="en-US" sz="3300" dirty="0">
                <a:solidFill>
                  <a:srgbClr val="000099"/>
                </a:solidFill>
                <a:latin typeface="Cambria" pitchFamily="18" charset="0"/>
              </a:rPr>
              <a:t>availability at affordable cost or prices.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629400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>
                <a:solidFill>
                  <a:srgbClr val="FF0000"/>
                </a:solidFill>
                <a:latin typeface="Cambria" pitchFamily="18" charset="0"/>
              </a:rPr>
              <a:t>Effectiveness Of Drugs</a:t>
            </a:r>
            <a:r>
              <a:rPr lang="en-US" dirty="0">
                <a:solidFill>
                  <a:srgbClr val="FF0000"/>
                </a:solidFill>
                <a:latin typeface="Cambria" pitchFamily="18" charset="0"/>
              </a:rPr>
              <a:t> – </a:t>
            </a:r>
          </a:p>
          <a:p>
            <a:pPr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Drugs 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vary considerably in their range of effectiveness.  Many are narrow-spectrum drugs i.e. that are effective only against a limited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number of 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microorganisms. Others are broad spectrum &amp; attack many different kinds of pathogens.</a:t>
            </a:r>
          </a:p>
          <a:p>
            <a:pPr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Drugs 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may also be classified on the basis of general microbial group they act against- </a:t>
            </a:r>
          </a:p>
          <a:p>
            <a:pPr lvl="0" algn="just"/>
            <a:r>
              <a:rPr lang="en-US" dirty="0">
                <a:solidFill>
                  <a:srgbClr val="00B050"/>
                </a:solidFill>
                <a:latin typeface="Cambria" pitchFamily="18" charset="0"/>
              </a:rPr>
              <a:t>Antibacterial (</a:t>
            </a:r>
            <a:r>
              <a:rPr lang="en-US" dirty="0" err="1">
                <a:solidFill>
                  <a:srgbClr val="00B050"/>
                </a:solidFill>
                <a:latin typeface="Cambria" pitchFamily="18" charset="0"/>
              </a:rPr>
              <a:t>Bacitracin</a:t>
            </a:r>
            <a:r>
              <a:rPr lang="en-US" dirty="0">
                <a:solidFill>
                  <a:srgbClr val="00B050"/>
                </a:solidFill>
                <a:latin typeface="Cambria" pitchFamily="18" charset="0"/>
              </a:rPr>
              <a:t>), </a:t>
            </a:r>
          </a:p>
          <a:p>
            <a:pPr lvl="0" algn="just"/>
            <a:r>
              <a:rPr lang="en-US" dirty="0">
                <a:solidFill>
                  <a:srgbClr val="7030A0"/>
                </a:solidFill>
                <a:latin typeface="Cambria" pitchFamily="18" charset="0"/>
              </a:rPr>
              <a:t>Antifungal (</a:t>
            </a:r>
            <a:r>
              <a:rPr lang="en-US" dirty="0" err="1">
                <a:solidFill>
                  <a:srgbClr val="7030A0"/>
                </a:solidFill>
                <a:latin typeface="Cambria" pitchFamily="18" charset="0"/>
              </a:rPr>
              <a:t>Ketoconazole</a:t>
            </a:r>
            <a:r>
              <a:rPr lang="en-US" dirty="0">
                <a:solidFill>
                  <a:srgbClr val="7030A0"/>
                </a:solidFill>
                <a:latin typeface="Cambria" pitchFamily="18" charset="0"/>
              </a:rPr>
              <a:t>, </a:t>
            </a:r>
            <a:r>
              <a:rPr lang="en-US" dirty="0" err="1">
                <a:solidFill>
                  <a:srgbClr val="7030A0"/>
                </a:solidFill>
                <a:latin typeface="Cambria" pitchFamily="18" charset="0"/>
              </a:rPr>
              <a:t>Fluconazole</a:t>
            </a:r>
            <a:r>
              <a:rPr lang="en-US" dirty="0">
                <a:solidFill>
                  <a:srgbClr val="7030A0"/>
                </a:solidFill>
                <a:latin typeface="Cambria" pitchFamily="18" charset="0"/>
              </a:rPr>
              <a:t>)</a:t>
            </a:r>
          </a:p>
          <a:p>
            <a:pPr lvl="0" algn="just"/>
            <a:r>
              <a:rPr lang="en-US" dirty="0" err="1">
                <a:solidFill>
                  <a:srgbClr val="00B050"/>
                </a:solidFill>
                <a:latin typeface="Cambria" pitchFamily="18" charset="0"/>
              </a:rPr>
              <a:t>Antimycotic</a:t>
            </a:r>
            <a:r>
              <a:rPr lang="en-US" dirty="0">
                <a:solidFill>
                  <a:srgbClr val="00B050"/>
                </a:solidFill>
                <a:latin typeface="Cambria" pitchFamily="18" charset="0"/>
              </a:rPr>
              <a:t> ( </a:t>
            </a:r>
            <a:r>
              <a:rPr lang="en-US" dirty="0" err="1">
                <a:solidFill>
                  <a:srgbClr val="00B050"/>
                </a:solidFill>
                <a:latin typeface="Cambria" pitchFamily="18" charset="0"/>
              </a:rPr>
              <a:t>Amphotericin</a:t>
            </a:r>
            <a:r>
              <a:rPr lang="en-US" dirty="0">
                <a:solidFill>
                  <a:srgbClr val="00B050"/>
                </a:solidFill>
                <a:latin typeface="Cambria" pitchFamily="18" charset="0"/>
              </a:rPr>
              <a:t> B )</a:t>
            </a:r>
          </a:p>
          <a:p>
            <a:pPr lvl="0" algn="just"/>
            <a:r>
              <a:rPr lang="en-US" dirty="0" err="1">
                <a:solidFill>
                  <a:srgbClr val="7030A0"/>
                </a:solidFill>
                <a:latin typeface="Cambria" pitchFamily="18" charset="0"/>
              </a:rPr>
              <a:t>Antiprotozoan</a:t>
            </a:r>
            <a:r>
              <a:rPr lang="en-US" dirty="0">
                <a:solidFill>
                  <a:srgbClr val="7030A0"/>
                </a:solidFill>
                <a:latin typeface="Cambria" pitchFamily="18" charset="0"/>
              </a:rPr>
              <a:t> (</a:t>
            </a:r>
            <a:r>
              <a:rPr lang="en-US" dirty="0" err="1">
                <a:solidFill>
                  <a:srgbClr val="7030A0"/>
                </a:solidFill>
                <a:latin typeface="Cambria" pitchFamily="18" charset="0"/>
              </a:rPr>
              <a:t>Metronidazole</a:t>
            </a:r>
            <a:r>
              <a:rPr lang="en-US" dirty="0">
                <a:solidFill>
                  <a:srgbClr val="7030A0"/>
                </a:solidFill>
                <a:latin typeface="Cambria" pitchFamily="18" charset="0"/>
              </a:rPr>
              <a:t>),</a:t>
            </a:r>
          </a:p>
          <a:p>
            <a:pPr lvl="0" algn="just"/>
            <a:r>
              <a:rPr lang="en-US" dirty="0" err="1">
                <a:solidFill>
                  <a:srgbClr val="00B050"/>
                </a:solidFill>
                <a:latin typeface="Cambria" pitchFamily="18" charset="0"/>
              </a:rPr>
              <a:t>Antihelminthic</a:t>
            </a:r>
            <a:r>
              <a:rPr lang="en-US" dirty="0">
                <a:solidFill>
                  <a:srgbClr val="00B050"/>
                </a:solidFill>
                <a:latin typeface="Cambria" pitchFamily="18" charset="0"/>
              </a:rPr>
              <a:t> (</a:t>
            </a:r>
            <a:r>
              <a:rPr lang="en-US" dirty="0" err="1">
                <a:solidFill>
                  <a:srgbClr val="00B050"/>
                </a:solidFill>
                <a:latin typeface="Cambria" pitchFamily="18" charset="0"/>
              </a:rPr>
              <a:t>Benzimidazoles</a:t>
            </a:r>
            <a:r>
              <a:rPr lang="en-US" dirty="0">
                <a:solidFill>
                  <a:srgbClr val="00B050"/>
                </a:solidFill>
                <a:latin typeface="Cambria" pitchFamily="18" charset="0"/>
              </a:rPr>
              <a:t>) &amp; </a:t>
            </a:r>
          </a:p>
          <a:p>
            <a:pPr lvl="0" algn="just"/>
            <a:r>
              <a:rPr lang="en-US" dirty="0">
                <a:solidFill>
                  <a:srgbClr val="7030A0"/>
                </a:solidFill>
                <a:latin typeface="Cambria" pitchFamily="18" charset="0"/>
              </a:rPr>
              <a:t>Antiviral (Acyclovir).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818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4100" b="1" u="sng" dirty="0" smtClean="0">
                <a:solidFill>
                  <a:srgbClr val="FF0000"/>
                </a:solidFill>
                <a:latin typeface="Cambria" pitchFamily="18" charset="0"/>
              </a:rPr>
              <a:t>Antibacterial agents</a:t>
            </a:r>
            <a:endParaRPr lang="en-US" sz="4100" dirty="0">
              <a:solidFill>
                <a:srgbClr val="FF0000"/>
              </a:solidFill>
              <a:latin typeface="Cambria" pitchFamily="18" charset="0"/>
            </a:endParaRPr>
          </a:p>
          <a:p>
            <a:pPr marL="0" indent="0" algn="just">
              <a:buNone/>
            </a:pPr>
            <a:r>
              <a:rPr lang="en-US" sz="3600" b="1" dirty="0" smtClean="0">
                <a:solidFill>
                  <a:srgbClr val="00B050"/>
                </a:solidFill>
                <a:latin typeface="Cambria" pitchFamily="18" charset="0"/>
              </a:rPr>
              <a:t>   </a:t>
            </a:r>
            <a:r>
              <a:rPr lang="en-US" sz="3600" b="1" dirty="0" smtClean="0">
                <a:solidFill>
                  <a:srgbClr val="7030A0"/>
                </a:solidFill>
                <a:latin typeface="Cambria" pitchFamily="18" charset="0"/>
              </a:rPr>
              <a:t>Rifampicin</a:t>
            </a:r>
            <a:r>
              <a:rPr lang="en-US" sz="3600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600" dirty="0">
                <a:solidFill>
                  <a:srgbClr val="7030A0"/>
                </a:solidFill>
                <a:latin typeface="Cambria" pitchFamily="18" charset="0"/>
              </a:rPr>
              <a:t>–</a:t>
            </a:r>
            <a:r>
              <a:rPr lang="en-US" b="1" dirty="0">
                <a:solidFill>
                  <a:srgbClr val="7030A0"/>
                </a:solidFill>
                <a:latin typeface="Cambria" pitchFamily="18" charset="0"/>
              </a:rPr>
              <a:t> </a:t>
            </a:r>
            <a:endParaRPr lang="en-US" dirty="0">
              <a:solidFill>
                <a:srgbClr val="7030A0"/>
              </a:solidFill>
              <a:latin typeface="Cambria" pitchFamily="18" charset="0"/>
            </a:endParaRPr>
          </a:p>
          <a:p>
            <a:pPr lvl="0" algn="just"/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Rifampicin is a 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bactericidal antibiotic drug </a:t>
            </a:r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of 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the </a:t>
            </a:r>
            <a:r>
              <a:rPr lang="en-US" b="1" dirty="0" err="1" smtClean="0">
                <a:solidFill>
                  <a:srgbClr val="000099"/>
                </a:solidFill>
                <a:latin typeface="Cambria" pitchFamily="18" charset="0"/>
              </a:rPr>
              <a:t>rifamycin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 group</a:t>
            </a:r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. It is a semisynthetic compound derived from </a:t>
            </a:r>
            <a:r>
              <a:rPr lang="en-US" b="1" i="1" dirty="0" err="1">
                <a:solidFill>
                  <a:srgbClr val="000099"/>
                </a:solidFill>
                <a:latin typeface="Cambria" pitchFamily="18" charset="0"/>
              </a:rPr>
              <a:t>Amycolatopsis</a:t>
            </a:r>
            <a:r>
              <a:rPr lang="en-US" b="1" i="1" dirty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b="1" i="1" dirty="0" err="1">
                <a:solidFill>
                  <a:srgbClr val="000099"/>
                </a:solidFill>
                <a:latin typeface="Cambria" pitchFamily="18" charset="0"/>
              </a:rPr>
              <a:t>rifamycinica</a:t>
            </a:r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. </a:t>
            </a:r>
          </a:p>
          <a:p>
            <a:pPr lvl="0" algn="just"/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MODE OF ACTION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:</a:t>
            </a:r>
          </a:p>
          <a:p>
            <a:pPr lvl="0" algn="just"/>
            <a:r>
              <a:rPr lang="en-US" b="1" dirty="0" err="1" smtClean="0">
                <a:solidFill>
                  <a:srgbClr val="000099"/>
                </a:solidFill>
                <a:latin typeface="Cambria" pitchFamily="18" charset="0"/>
              </a:rPr>
              <a:t>Rifampicin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inhibits bacterial 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RNA </a:t>
            </a:r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synthesis by inhibiting bacterial 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RNA Polymerase. </a:t>
            </a:r>
          </a:p>
          <a:p>
            <a:pPr lvl="0" algn="just"/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CLINICAL USE: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  <a:p>
            <a:pPr lvl="0" algn="just"/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Rifampicin is 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used </a:t>
            </a:r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to treat </a:t>
            </a:r>
            <a:r>
              <a:rPr lang="en-US" b="1" i="1" dirty="0" smtClean="0">
                <a:solidFill>
                  <a:srgbClr val="000099"/>
                </a:solidFill>
                <a:latin typeface="Cambria" pitchFamily="18" charset="0"/>
              </a:rPr>
              <a:t>Mycobacterium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 infections</a:t>
            </a:r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, including 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Tuberculosis and Hansen’s disease. </a:t>
            </a:r>
            <a:endParaRPr lang="en-US" b="1" dirty="0">
              <a:solidFill>
                <a:srgbClr val="000099"/>
              </a:solidFill>
              <a:latin typeface="Cambria" pitchFamily="18" charset="0"/>
            </a:endParaRPr>
          </a:p>
          <a:p>
            <a:pPr lvl="0" algn="just"/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It is also used to treat infection by </a:t>
            </a:r>
            <a:r>
              <a:rPr lang="en-US" b="1" i="1" dirty="0" smtClean="0">
                <a:solidFill>
                  <a:srgbClr val="000099"/>
                </a:solidFill>
                <a:latin typeface="Cambria" pitchFamily="18" charset="0"/>
              </a:rPr>
              <a:t>Listeria 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species, </a:t>
            </a:r>
            <a:r>
              <a:rPr lang="en-US" b="1" i="1" dirty="0" smtClean="0">
                <a:solidFill>
                  <a:srgbClr val="000099"/>
                </a:solidFill>
                <a:latin typeface="Cambria" pitchFamily="18" charset="0"/>
              </a:rPr>
              <a:t>Neisseria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0099"/>
                </a:solidFill>
                <a:latin typeface="Cambria" pitchFamily="18" charset="0"/>
              </a:rPr>
              <a:t>gonorrhoeae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, </a:t>
            </a:r>
            <a:r>
              <a:rPr lang="en-US" b="1" i="1" dirty="0" err="1" smtClean="0">
                <a:solidFill>
                  <a:srgbClr val="000099"/>
                </a:solidFill>
                <a:latin typeface="Cambria" pitchFamily="18" charset="0"/>
              </a:rPr>
              <a:t>Haemophilus</a:t>
            </a:r>
            <a:r>
              <a:rPr lang="en-US" b="1" i="1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b="1" i="1" dirty="0" err="1" smtClean="0">
                <a:solidFill>
                  <a:srgbClr val="000099"/>
                </a:solidFill>
                <a:latin typeface="Cambria" pitchFamily="18" charset="0"/>
              </a:rPr>
              <a:t>influenzae</a:t>
            </a:r>
            <a:r>
              <a:rPr lang="en-US" b="1" i="1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and </a:t>
            </a:r>
            <a:r>
              <a:rPr lang="en-US" b="1" i="1" dirty="0">
                <a:solidFill>
                  <a:srgbClr val="000099"/>
                </a:solidFill>
                <a:latin typeface="Cambria" pitchFamily="18" charset="0"/>
              </a:rPr>
              <a:t>Neisseria </a:t>
            </a:r>
            <a:r>
              <a:rPr lang="en-US" b="1" i="1" dirty="0" err="1">
                <a:solidFill>
                  <a:srgbClr val="000099"/>
                </a:solidFill>
                <a:latin typeface="Cambria" pitchFamily="18" charset="0"/>
              </a:rPr>
              <a:t>meningitidis</a:t>
            </a:r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.</a:t>
            </a:r>
          </a:p>
          <a:p>
            <a:pPr lvl="0" algn="just"/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Rifampicin is used in the treatment of methicillin-resistant </a:t>
            </a:r>
            <a:r>
              <a:rPr lang="en-US" b="1" i="1" dirty="0">
                <a:solidFill>
                  <a:srgbClr val="000099"/>
                </a:solidFill>
                <a:latin typeface="Cambria" pitchFamily="18" charset="0"/>
              </a:rPr>
              <a:t>Staphylococcus </a:t>
            </a:r>
            <a:r>
              <a:rPr lang="en-US" b="1" i="1" dirty="0" err="1">
                <a:solidFill>
                  <a:srgbClr val="000099"/>
                </a:solidFill>
                <a:latin typeface="Cambria" pitchFamily="18" charset="0"/>
              </a:rPr>
              <a:t>aureus</a:t>
            </a:r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(MRSA) </a:t>
            </a:r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including </a:t>
            </a:r>
            <a:r>
              <a:rPr lang="en-US" b="1" dirty="0" err="1" smtClean="0">
                <a:solidFill>
                  <a:srgbClr val="000099"/>
                </a:solidFill>
                <a:latin typeface="Cambria" pitchFamily="18" charset="0"/>
              </a:rPr>
              <a:t>osteomyelitis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. </a:t>
            </a:r>
            <a:endParaRPr lang="en-US" b="1" dirty="0">
              <a:solidFill>
                <a:srgbClr val="000099"/>
              </a:solidFill>
              <a:latin typeface="Cambria" pitchFamily="18" charset="0"/>
            </a:endParaRPr>
          </a:p>
          <a:p>
            <a:pPr lvl="0" algn="just"/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Rifampicin has some effectiveness against </a:t>
            </a:r>
            <a:r>
              <a:rPr lang="en-US" b="1" dirty="0" err="1" smtClean="0">
                <a:solidFill>
                  <a:srgbClr val="000099"/>
                </a:solidFill>
                <a:latin typeface="Cambria" pitchFamily="18" charset="0"/>
              </a:rPr>
              <a:t>Vaccinia</a:t>
            </a:r>
            <a:r>
              <a:rPr lang="en-US" b="1" dirty="0" smtClean="0">
                <a:solidFill>
                  <a:srgbClr val="000099"/>
                </a:solidFill>
                <a:latin typeface="Cambria" pitchFamily="18" charset="0"/>
              </a:rPr>
              <a:t>  </a:t>
            </a:r>
            <a:r>
              <a:rPr lang="en-US" b="1" dirty="0">
                <a:solidFill>
                  <a:srgbClr val="000099"/>
                </a:solidFill>
                <a:latin typeface="Cambria" pitchFamily="18" charset="0"/>
              </a:rPr>
              <a:t>virus.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sz="4500" b="1" dirty="0" smtClean="0">
                <a:solidFill>
                  <a:srgbClr val="7030A0"/>
                </a:solidFill>
                <a:latin typeface="Cambria" pitchFamily="18" charset="0"/>
              </a:rPr>
              <a:t>    Chloramphenicol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is a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2" tooltip="Bacteriostatic agent"/>
              </a:rPr>
              <a:t> </a:t>
            </a:r>
            <a:r>
              <a:rPr lang="en-US" u="sng" dirty="0" err="1" smtClean="0">
                <a:solidFill>
                  <a:srgbClr val="000099"/>
                </a:solidFill>
                <a:latin typeface="Cambria" pitchFamily="18" charset="0"/>
                <a:hlinkClick r:id="rId2" tooltip="Bacteriostatic agent"/>
              </a:rPr>
              <a:t>bacteriostatic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3" tooltip="Broad-spectrum antibiotic"/>
              </a:rPr>
              <a:t>broad-spectrum </a:t>
            </a:r>
            <a:r>
              <a:rPr lang="en-US" u="sng" dirty="0" smtClean="0">
                <a:solidFill>
                  <a:srgbClr val="000099"/>
                </a:solidFill>
                <a:latin typeface="Cambria" pitchFamily="18" charset="0"/>
                <a:hlinkClick r:id="rId3" tooltip="Broad-spectrum antibiotic"/>
              </a:rPr>
              <a:t>antibiotic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</a:rPr>
              <a:t>,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effective against a wide variety of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4" tooltip="Gram-positive bacteria"/>
              </a:rPr>
              <a:t>Gram-positive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and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5" tooltip="Gram-negative bacteria"/>
              </a:rPr>
              <a:t>Gram-negative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6" tooltip="Bacteria"/>
              </a:rPr>
              <a:t>bacteria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.</a:t>
            </a:r>
          </a:p>
          <a:p>
            <a:pPr lvl="0" algn="just"/>
            <a:r>
              <a:rPr lang="en-US" dirty="0" err="1">
                <a:solidFill>
                  <a:srgbClr val="000099"/>
                </a:solidFill>
                <a:latin typeface="Cambria" pitchFamily="18" charset="0"/>
              </a:rPr>
              <a:t>Chloramphenicol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was originally derived from the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7" tooltip="Bacterium"/>
              </a:rPr>
              <a:t>bacterium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i="1" u="sng" dirty="0" err="1">
                <a:solidFill>
                  <a:srgbClr val="000099"/>
                </a:solidFill>
                <a:latin typeface="Cambria" pitchFamily="18" charset="0"/>
                <a:hlinkClick r:id="rId8" tooltip="Streptomyces venezuelae"/>
              </a:rPr>
              <a:t>Streptomyces</a:t>
            </a:r>
            <a:r>
              <a:rPr lang="en-US" i="1" u="sng" dirty="0">
                <a:solidFill>
                  <a:srgbClr val="000099"/>
                </a:solidFill>
                <a:latin typeface="Cambria" pitchFamily="18" charset="0"/>
                <a:hlinkClick r:id="rId8" tooltip="Streptomyces venezuelae"/>
              </a:rPr>
              <a:t> </a:t>
            </a:r>
            <a:r>
              <a:rPr lang="en-US" i="1" u="sng" dirty="0" err="1" smtClean="0">
                <a:solidFill>
                  <a:srgbClr val="000099"/>
                </a:solidFill>
                <a:latin typeface="Cambria" pitchFamily="18" charset="0"/>
                <a:hlinkClick r:id="rId8" tooltip="Streptomyces venezuelae"/>
              </a:rPr>
              <a:t>venezuelae</a:t>
            </a:r>
            <a:r>
              <a:rPr lang="en-US" i="1" u="sng" dirty="0" smtClean="0">
                <a:solidFill>
                  <a:srgbClr val="000099"/>
                </a:solidFill>
                <a:latin typeface="Cambria" pitchFamily="18" charset="0"/>
              </a:rPr>
              <a:t>.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endParaRPr lang="en-US" dirty="0">
              <a:solidFill>
                <a:srgbClr val="000099"/>
              </a:solidFill>
              <a:latin typeface="Cambria" pitchFamily="18" charset="0"/>
            </a:endParaRPr>
          </a:p>
          <a:p>
            <a:pPr lvl="0" algn="just"/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MODE OF ACTION</a:t>
            </a:r>
          </a:p>
          <a:p>
            <a:pPr lvl="0" algn="just"/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stops 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bacterial growth by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9" tooltip="Protein synthesis inhibitor"/>
              </a:rPr>
              <a:t>inhibiting protein synthesis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. </a:t>
            </a:r>
            <a:r>
              <a:rPr lang="en-US" dirty="0" err="1">
                <a:solidFill>
                  <a:srgbClr val="000099"/>
                </a:solidFill>
                <a:latin typeface="Cambria" pitchFamily="18" charset="0"/>
              </a:rPr>
              <a:t>Chloramphenicol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prevents peptide bond formation and thus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10" tooltip="Protein synthesis"/>
              </a:rPr>
              <a:t>protein chain elongation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by inhibiting the </a:t>
            </a:r>
            <a:r>
              <a:rPr lang="en-US" u="sng" dirty="0" err="1">
                <a:solidFill>
                  <a:srgbClr val="000099"/>
                </a:solidFill>
                <a:latin typeface="Cambria" pitchFamily="18" charset="0"/>
                <a:hlinkClick r:id="rId11" tooltip="Peptidyl transferase"/>
              </a:rPr>
              <a:t>peptidyl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11" tooltip="Peptidyl transferase"/>
              </a:rPr>
              <a:t> </a:t>
            </a:r>
            <a:r>
              <a:rPr lang="en-US" u="sng" dirty="0" err="1">
                <a:solidFill>
                  <a:srgbClr val="000099"/>
                </a:solidFill>
                <a:latin typeface="Cambria" pitchFamily="18" charset="0"/>
                <a:hlinkClick r:id="rId11" tooltip="Peptidyl transferase"/>
              </a:rPr>
              <a:t>transferase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activity of the bacterial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12" tooltip="Ribosome"/>
              </a:rPr>
              <a:t>ribosome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.</a:t>
            </a:r>
          </a:p>
          <a:p>
            <a:pPr lvl="0" algn="just"/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CLINICAL USE</a:t>
            </a:r>
          </a:p>
          <a:p>
            <a:pPr lvl="0" algn="just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chloramphenicol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used in the treatment of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13" tooltip="Typhoid"/>
              </a:rPr>
              <a:t>typhoid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. </a:t>
            </a:r>
            <a:endParaRPr lang="en-US" dirty="0" smtClean="0">
              <a:solidFill>
                <a:srgbClr val="000099"/>
              </a:solidFill>
              <a:latin typeface="Cambria" pitchFamily="18" charset="0"/>
            </a:endParaRPr>
          </a:p>
          <a:p>
            <a:pPr lvl="0" algn="just"/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Chloramphenicol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may be used as a second-line agent in the treatment of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14" tooltip="Cholera"/>
              </a:rPr>
              <a:t>cholera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.</a:t>
            </a:r>
          </a:p>
          <a:p>
            <a:pPr lvl="0" algn="just"/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It is the first choice treatment for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15" tooltip="Staphylococcus aureus"/>
              </a:rPr>
              <a:t>staphylococcal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16" tooltip="Brain abscess"/>
              </a:rPr>
              <a:t>brain abscesses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. </a:t>
            </a:r>
          </a:p>
          <a:p>
            <a:pPr lvl="0" algn="just"/>
            <a:r>
              <a:rPr lang="en-US" dirty="0" err="1">
                <a:solidFill>
                  <a:srgbClr val="000099"/>
                </a:solidFill>
                <a:latin typeface="Cambria" pitchFamily="18" charset="0"/>
              </a:rPr>
              <a:t>Chloramphenicol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is active against the three main bacterial causes of </a:t>
            </a:r>
            <a:r>
              <a:rPr lang="en-US" u="sng" dirty="0">
                <a:solidFill>
                  <a:srgbClr val="000099"/>
                </a:solidFill>
                <a:latin typeface="Cambria" pitchFamily="18" charset="0"/>
                <a:hlinkClick r:id="rId17" tooltip="Meningitis"/>
              </a:rPr>
              <a:t>meningitis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: </a:t>
            </a:r>
            <a:r>
              <a:rPr lang="en-US" i="1" u="sng" dirty="0" err="1">
                <a:solidFill>
                  <a:srgbClr val="000099"/>
                </a:solidFill>
                <a:latin typeface="Cambria" pitchFamily="18" charset="0"/>
                <a:hlinkClick r:id="rId18" tooltip="Neisseria meningitidis"/>
              </a:rPr>
              <a:t>Neisseria</a:t>
            </a:r>
            <a:r>
              <a:rPr lang="en-US" i="1" u="sng" dirty="0">
                <a:solidFill>
                  <a:srgbClr val="000099"/>
                </a:solidFill>
                <a:latin typeface="Cambria" pitchFamily="18" charset="0"/>
                <a:hlinkClick r:id="rId18" tooltip="Neisseria meningitidis"/>
              </a:rPr>
              <a:t> </a:t>
            </a:r>
            <a:r>
              <a:rPr lang="en-US" i="1" u="sng" dirty="0" err="1">
                <a:solidFill>
                  <a:srgbClr val="000099"/>
                </a:solidFill>
                <a:latin typeface="Cambria" pitchFamily="18" charset="0"/>
                <a:hlinkClick r:id="rId18" tooltip="Neisseria meningitidis"/>
              </a:rPr>
              <a:t>meningitidis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, </a:t>
            </a:r>
            <a:r>
              <a:rPr lang="en-US" i="1" u="sng" dirty="0">
                <a:solidFill>
                  <a:srgbClr val="000099"/>
                </a:solidFill>
                <a:latin typeface="Cambria" pitchFamily="18" charset="0"/>
                <a:hlinkClick r:id="rId19" tooltip="Streptococcus pneumoniae"/>
              </a:rPr>
              <a:t>Streptococcus </a:t>
            </a:r>
            <a:r>
              <a:rPr lang="en-US" i="1" u="sng" dirty="0" err="1">
                <a:solidFill>
                  <a:srgbClr val="000099"/>
                </a:solidFill>
                <a:latin typeface="Cambria" pitchFamily="18" charset="0"/>
                <a:hlinkClick r:id="rId19" tooltip="Streptococcus pneumoniae"/>
              </a:rPr>
              <a:t>pneumoniae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and </a:t>
            </a:r>
            <a:r>
              <a:rPr lang="en-US" i="1" u="sng" dirty="0" err="1">
                <a:solidFill>
                  <a:srgbClr val="000099"/>
                </a:solidFill>
                <a:latin typeface="Cambria" pitchFamily="18" charset="0"/>
                <a:hlinkClick r:id="rId20" tooltip="Haemophilus influenzae"/>
              </a:rPr>
              <a:t>Haemophilus</a:t>
            </a:r>
            <a:r>
              <a:rPr lang="en-US" i="1" u="sng" dirty="0">
                <a:solidFill>
                  <a:srgbClr val="000099"/>
                </a:solidFill>
                <a:latin typeface="Cambria" pitchFamily="18" charset="0"/>
                <a:hlinkClick r:id="rId20" tooltip="Haemophilus influenzae"/>
              </a:rPr>
              <a:t> </a:t>
            </a:r>
            <a:r>
              <a:rPr lang="en-US" i="1" u="sng" dirty="0" err="1">
                <a:solidFill>
                  <a:srgbClr val="000099"/>
                </a:solidFill>
                <a:latin typeface="Cambria" pitchFamily="18" charset="0"/>
                <a:hlinkClick r:id="rId20" tooltip="Haemophilus influenzae"/>
              </a:rPr>
              <a:t>influenzae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. </a:t>
            </a:r>
          </a:p>
          <a:p>
            <a:pPr lvl="0" algn="just"/>
            <a:r>
              <a:rPr lang="en-US" dirty="0" err="1">
                <a:solidFill>
                  <a:srgbClr val="000099"/>
                </a:solidFill>
                <a:latin typeface="Cambria" pitchFamily="18" charset="0"/>
              </a:rPr>
              <a:t>Chloramphenicol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used to control </a:t>
            </a:r>
            <a:r>
              <a:rPr lang="en-US" dirty="0" err="1" smtClean="0">
                <a:solidFill>
                  <a:srgbClr val="000099"/>
                </a:solidFill>
                <a:latin typeface="Cambria" pitchFamily="18" charset="0"/>
              </a:rPr>
              <a:t>Chytridiomycosis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 (a 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fungal </a:t>
            </a:r>
            <a:r>
              <a:rPr lang="en-US" dirty="0" smtClean="0">
                <a:solidFill>
                  <a:srgbClr val="000099"/>
                </a:solidFill>
                <a:latin typeface="Cambria" pitchFamily="18" charset="0"/>
              </a:rPr>
              <a:t>disease in amphibians), responsible for </a:t>
            </a:r>
            <a:r>
              <a:rPr lang="en-US" dirty="0">
                <a:solidFill>
                  <a:srgbClr val="000099"/>
                </a:solidFill>
                <a:latin typeface="Cambria" pitchFamily="18" charset="0"/>
              </a:rPr>
              <a:t>the extinction of one-third of the 120 frog species lost since 1980.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5800" b="1" dirty="0" smtClean="0">
                <a:solidFill>
                  <a:srgbClr val="FF0000"/>
                </a:solidFill>
                <a:latin typeface="Cambria" pitchFamily="18" charset="0"/>
              </a:rPr>
              <a:t>  </a:t>
            </a:r>
            <a:r>
              <a:rPr lang="en-US" sz="5800" b="1" dirty="0" smtClean="0">
                <a:solidFill>
                  <a:srgbClr val="7030A0"/>
                </a:solidFill>
                <a:latin typeface="Cambria" pitchFamily="18" charset="0"/>
              </a:rPr>
              <a:t>Streptomycin</a:t>
            </a:r>
            <a:r>
              <a:rPr lang="en-US" sz="4500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</a:p>
          <a:p>
            <a:pPr lvl="0" algn="just"/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Streptomycin is a bactericidal 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  <a:hlinkClick r:id="rId2" tooltip="Antibiotic"/>
              </a:rPr>
              <a:t>antibiotic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, derived from the </a:t>
            </a:r>
            <a:r>
              <a:rPr lang="en-US" sz="3500" i="1" dirty="0" err="1" smtClean="0">
                <a:solidFill>
                  <a:srgbClr val="000099"/>
                </a:solidFill>
                <a:latin typeface="Cambria" pitchFamily="18" charset="0"/>
                <a:hlinkClick r:id="rId3" tooltip="Streptomyces griseus"/>
              </a:rPr>
              <a:t>Streptomyces</a:t>
            </a:r>
            <a:r>
              <a:rPr lang="en-US" sz="3500" i="1" dirty="0" smtClean="0">
                <a:solidFill>
                  <a:srgbClr val="000099"/>
                </a:solidFill>
                <a:latin typeface="Cambria" pitchFamily="18" charset="0"/>
                <a:hlinkClick r:id="rId3" tooltip="Streptomyces griseus"/>
              </a:rPr>
              <a:t> </a:t>
            </a:r>
            <a:r>
              <a:rPr lang="en-US" sz="3500" i="1" dirty="0" err="1" smtClean="0">
                <a:solidFill>
                  <a:srgbClr val="000099"/>
                </a:solidFill>
                <a:latin typeface="Cambria" pitchFamily="18" charset="0"/>
                <a:hlinkClick r:id="rId3" tooltip="Streptomyces griseus"/>
              </a:rPr>
              <a:t>griseus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. </a:t>
            </a:r>
          </a:p>
          <a:p>
            <a:pPr lvl="0" algn="just"/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Streptomycin is given 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  <a:hlinkClick r:id="rId4" tooltip="Intramuscular injection"/>
              </a:rPr>
              <a:t>intramuscularly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 but not given orally. </a:t>
            </a:r>
          </a:p>
          <a:p>
            <a:pPr lvl="0" algn="just"/>
            <a:r>
              <a:rPr lang="en-US" sz="3500" u="sng" dirty="0" smtClean="0">
                <a:solidFill>
                  <a:srgbClr val="FF0000"/>
                </a:solidFill>
                <a:latin typeface="Cambria" pitchFamily="18" charset="0"/>
              </a:rPr>
              <a:t>Mode of action: </a:t>
            </a:r>
            <a:endParaRPr lang="en-US" sz="3500" dirty="0" smtClean="0">
              <a:solidFill>
                <a:srgbClr val="FF0000"/>
              </a:solidFill>
              <a:latin typeface="Cambria" pitchFamily="18" charset="0"/>
            </a:endParaRPr>
          </a:p>
          <a:p>
            <a:pPr lvl="0" algn="just"/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Streptomycin is a 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  <a:hlinkClick r:id="rId5" tooltip="Protein synthesis inhibitor"/>
              </a:rPr>
              <a:t>protein synthesis inhibitor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.</a:t>
            </a:r>
          </a:p>
          <a:p>
            <a:pPr lvl="0" algn="just"/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It binds to the small 16S </a:t>
            </a:r>
            <a:r>
              <a:rPr lang="en-US" sz="3500" dirty="0" err="1" smtClean="0">
                <a:solidFill>
                  <a:srgbClr val="000099"/>
                </a:solidFill>
                <a:latin typeface="Cambria" pitchFamily="18" charset="0"/>
              </a:rPr>
              <a:t>rRNA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 of the 30S subunit of the bacterial ribosome, interfering with the binding of </a:t>
            </a:r>
            <a:r>
              <a:rPr lang="en-US" sz="3500" dirty="0" err="1" smtClean="0">
                <a:solidFill>
                  <a:srgbClr val="000099"/>
                </a:solidFill>
                <a:latin typeface="Cambria" pitchFamily="18" charset="0"/>
                <a:hlinkClick r:id="rId6" tooltip="Formyl-methionyl-tRNA"/>
              </a:rPr>
              <a:t>formyl-methionyl-tRNA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 to the 30S subunit. </a:t>
            </a:r>
          </a:p>
          <a:p>
            <a:pPr lvl="0" algn="just"/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This leads to </a:t>
            </a:r>
            <a:r>
              <a:rPr lang="en-US" sz="3500" dirty="0" err="1" smtClean="0">
                <a:solidFill>
                  <a:srgbClr val="000099"/>
                </a:solidFill>
                <a:latin typeface="Cambria" pitchFamily="18" charset="0"/>
              </a:rPr>
              <a:t>codon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 misreading, eventual inhibition of protein synthesis and ultimately death of microbial cells.  </a:t>
            </a:r>
          </a:p>
          <a:p>
            <a:pPr lvl="0" algn="just"/>
            <a:r>
              <a:rPr lang="en-US" sz="3500" u="sng" dirty="0" smtClean="0">
                <a:solidFill>
                  <a:srgbClr val="FF0000"/>
                </a:solidFill>
                <a:latin typeface="Cambria" pitchFamily="18" charset="0"/>
              </a:rPr>
              <a:t>Clinical use</a:t>
            </a:r>
            <a:r>
              <a:rPr lang="en-US" sz="3500" dirty="0" smtClean="0">
                <a:solidFill>
                  <a:srgbClr val="FF0000"/>
                </a:solidFill>
                <a:latin typeface="Cambria" pitchFamily="18" charset="0"/>
              </a:rPr>
              <a:t>: </a:t>
            </a:r>
          </a:p>
          <a:p>
            <a:pPr lvl="0" algn="just"/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It was the first antibiotic remedy for 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  <a:hlinkClick r:id="rId7" tooltip="Tuberculosis"/>
              </a:rPr>
              <a:t>tuberculosis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.</a:t>
            </a:r>
          </a:p>
          <a:p>
            <a:pPr lvl="0" algn="just"/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Used to treat 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  <a:hlinkClick r:id="rId8" tooltip="Infective endocarditis"/>
              </a:rPr>
              <a:t>Infective endocarditis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 caused by enterococcus .</a:t>
            </a:r>
          </a:p>
          <a:p>
            <a:pPr lvl="0" algn="just"/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Earlier Streptomycin was used to treat Plague (</a:t>
            </a:r>
            <a:r>
              <a:rPr lang="en-US" sz="3500" i="1" dirty="0" smtClean="0">
                <a:solidFill>
                  <a:srgbClr val="000099"/>
                </a:solidFill>
                <a:latin typeface="Cambria" pitchFamily="18" charset="0"/>
                <a:hlinkClick r:id="rId9" tooltip="Yersinia pestis"/>
              </a:rPr>
              <a:t>Yersinia </a:t>
            </a:r>
            <a:r>
              <a:rPr lang="en-US" sz="3500" i="1" dirty="0" err="1" smtClean="0">
                <a:solidFill>
                  <a:srgbClr val="000099"/>
                </a:solidFill>
                <a:latin typeface="Cambria" pitchFamily="18" charset="0"/>
                <a:hlinkClick r:id="rId9" tooltip="Yersinia pestis"/>
              </a:rPr>
              <a:t>pestis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) as the first-line treatment.</a:t>
            </a:r>
          </a:p>
          <a:p>
            <a:pPr lvl="0" algn="just"/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Used in 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  <a:hlinkClick r:id="rId10" tooltip="Veterinary medicine"/>
              </a:rPr>
              <a:t>veterinary medicine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, as first-line antibiotic for use against 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  <a:hlinkClick r:id="rId11" tooltip="Gram negative"/>
              </a:rPr>
              <a:t>gram negative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 bacteria in large animals (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  <a:hlinkClick r:id="rId12" tooltip="Horses"/>
              </a:rPr>
              <a:t>horses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, 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  <a:hlinkClick r:id="rId13" tooltip="Cattle"/>
              </a:rPr>
              <a:t>cattle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, 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  <a:hlinkClick r:id="rId14" tooltip="Sheep"/>
              </a:rPr>
              <a:t>sheep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, etc.).</a:t>
            </a:r>
          </a:p>
          <a:p>
            <a:pPr lvl="0" algn="just"/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Streptomycin also is used as a pesticide to control bacterial and fungal diseases of certain fruit, vegetables, seed, and ornamental crops.</a:t>
            </a:r>
          </a:p>
          <a:p>
            <a:pPr lvl="0" algn="just"/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It also controls 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  <a:hlinkClick r:id="rId15" tooltip="Algae"/>
              </a:rPr>
              <a:t>algae</a:t>
            </a:r>
            <a:r>
              <a:rPr lang="en-US" sz="3500" dirty="0" smtClean="0">
                <a:solidFill>
                  <a:srgbClr val="000099"/>
                </a:solidFill>
                <a:latin typeface="Cambria" pitchFamily="18" charset="0"/>
              </a:rPr>
              <a:t> in ornamental ponds and aquaria.</a:t>
            </a:r>
          </a:p>
          <a:p>
            <a:endParaRPr lang="en-US" sz="3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2734</Words>
  <Application>Microsoft Office PowerPoint</Application>
  <PresentationFormat>On-screen Show (4:3)</PresentationFormat>
  <Paragraphs>211</Paragraphs>
  <Slides>30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Office Theme</vt:lpstr>
      <vt:lpstr>Bitmap Image</vt:lpstr>
      <vt:lpstr> Unit VI  Antimicrobial chemotherapy </vt:lpstr>
      <vt:lpstr>PowerPoint Presentation</vt:lpstr>
      <vt:lpstr>PowerPoint Presentation</vt:lpstr>
      <vt:lpstr>Ideal Characteristics of a chemotherapeutic agent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Antiviral agents</vt:lpstr>
      <vt:lpstr>PowerPoint Presentation</vt:lpstr>
      <vt:lpstr>Antifungal agents</vt:lpstr>
      <vt:lpstr>PowerPoint Presentation</vt:lpstr>
      <vt:lpstr> Antimicrobial susceptibility testing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DISC DIFFUSION METHOD </vt:lpstr>
      <vt:lpstr>PowerPoint Presentation</vt:lpstr>
      <vt:lpstr> Disc Diffusion Method </vt:lpstr>
      <vt:lpstr> Antimicrobial Susceptibility Testing Methods for Determination of Minimum Inhibitory Concentration (MIC)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Unit VI  Antimicrobial chemotherapy </dc:title>
  <dc:creator>rahul</dc:creator>
  <cp:lastModifiedBy>HP</cp:lastModifiedBy>
  <cp:revision>38</cp:revision>
  <dcterms:created xsi:type="dcterms:W3CDTF">2003-12-16T18:32:17Z</dcterms:created>
  <dcterms:modified xsi:type="dcterms:W3CDTF">2021-10-08T06:17:59Z</dcterms:modified>
</cp:coreProperties>
</file>